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318" r:id="rId2"/>
    <p:sldId id="286" r:id="rId3"/>
    <p:sldId id="436" r:id="rId4"/>
    <p:sldId id="323" r:id="rId5"/>
    <p:sldId id="283" r:id="rId6"/>
    <p:sldId id="411" r:id="rId7"/>
    <p:sldId id="291" r:id="rId8"/>
    <p:sldId id="329" r:id="rId9"/>
    <p:sldId id="365" r:id="rId10"/>
    <p:sldId id="439" r:id="rId11"/>
    <p:sldId id="347" r:id="rId12"/>
    <p:sldId id="321" r:id="rId13"/>
    <p:sldId id="280" r:id="rId14"/>
    <p:sldId id="341" r:id="rId15"/>
    <p:sldId id="402" r:id="rId16"/>
    <p:sldId id="430" r:id="rId17"/>
    <p:sldId id="398" r:id="rId18"/>
    <p:sldId id="392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32" r:id="rId29"/>
    <p:sldId id="422" r:id="rId30"/>
    <p:sldId id="409" r:id="rId31"/>
    <p:sldId id="326" r:id="rId32"/>
    <p:sldId id="289" r:id="rId33"/>
    <p:sldId id="360" r:id="rId34"/>
    <p:sldId id="388" r:id="rId35"/>
    <p:sldId id="393" r:id="rId36"/>
    <p:sldId id="371" r:id="rId37"/>
    <p:sldId id="389" r:id="rId38"/>
    <p:sldId id="394" r:id="rId39"/>
    <p:sldId id="387" r:id="rId40"/>
    <p:sldId id="431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08" r:id="rId49"/>
  </p:sldIdLst>
  <p:sldSz cx="9144000" cy="6858000" type="screen4x3"/>
  <p:notesSz cx="6858000" cy="9144000"/>
  <p:custShowLst>
    <p:custShow name="Custom Show 1" id="0">
      <p:sldLst>
        <p:sld r:id="rId33"/>
        <p:sld r:id="rId33"/>
      </p:sldLst>
    </p:custShow>
  </p:custShow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3300"/>
    <a:srgbClr val="FF9900"/>
    <a:srgbClr val="000099"/>
    <a:srgbClr val="002B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614" autoAdjust="0"/>
  </p:normalViewPr>
  <p:slideViewPr>
    <p:cSldViewPr>
      <p:cViewPr>
        <p:scale>
          <a:sx n="96" d="100"/>
          <a:sy n="96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6E3996-D923-4BCA-AE51-1FF94334B0DB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C674A7-713C-48F8-BE82-E92D9E8C96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57DF2-10B4-43C3-853E-BDA431657856}" type="slidenum">
              <a:rPr lang="hr-HR" smtClean="0"/>
              <a:pPr>
                <a:defRPr/>
              </a:pPr>
              <a:t>10</a:t>
            </a:fld>
            <a:endParaRPr lang="hr-HR" smtClean="0"/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E8664-4BDF-4D1B-8F01-168D0862FFF7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E2DCB-F6BF-45D1-A3DB-C19111104414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1CA5-700F-48B0-864E-6A9B26F3730C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B58A-2B42-42B1-88BE-247D58D650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FA1B-49F9-40FF-B6E4-0B67B9A0F778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C335-50F0-449A-AC2D-C988B8AA05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8F33-8E43-43D2-9EA7-E962EE11E07F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2A1C-287F-4651-A140-CD827FD717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31C8-946B-457A-923B-4A92121BC0B1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C5F3-69D2-4350-87D9-55D9A5EBED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1ADE4-D45C-424B-8CF2-C2A0259C7CB8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B0F4-F21B-4580-B1F1-A2B3FEC497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49F9-B964-4E8D-969F-7E702918FD35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9124-9AC0-4922-BE44-A8C5D76A77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634D-C6D4-4E00-A78E-0F36490F9CE4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6358-7061-49E4-A263-93FED1273E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1FD5-B1EA-4D92-BEB0-3A6766A3529C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D9F8-23F2-4C30-94FE-2189DE65E7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AC8B-E169-436D-BB9C-E18BBD6FD183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A9AB-86B5-4A0F-8C2D-1BF525FE88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E2CD-FA9F-4A9F-A524-0331AC6B0B27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8B77-DCE3-468A-B5E9-ED5C820CB4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28DA-2238-4605-95F1-C4F62F281F6C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E232-DCD0-4883-B170-E0FBD7FA2F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6D619-E536-41D1-AD20-FB9ABED00F03}" type="datetimeFigureOut">
              <a:rPr lang="hr-HR"/>
              <a:pPr>
                <a:defRPr/>
              </a:pPr>
              <a:t>31.10.2014.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9FB82-799A-4EEA-9D6B-1BB4451AD4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26" Type="http://schemas.openxmlformats.org/officeDocument/2006/relationships/image" Target="../media/image78.png"/><Relationship Id="rId3" Type="http://schemas.openxmlformats.org/officeDocument/2006/relationships/image" Target="../media/image55.jpe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jpeg"/><Relationship Id="rId33" Type="http://schemas.openxmlformats.org/officeDocument/2006/relationships/image" Target="../media/image85.jpeg"/><Relationship Id="rId2" Type="http://schemas.openxmlformats.org/officeDocument/2006/relationships/image" Target="../media/image2.pn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24" Type="http://schemas.openxmlformats.org/officeDocument/2006/relationships/image" Target="../media/image76.jpeg"/><Relationship Id="rId32" Type="http://schemas.openxmlformats.org/officeDocument/2006/relationships/image" Target="../media/image84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jpe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1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0.png"/><Relationship Id="rId5" Type="http://schemas.openxmlformats.org/officeDocument/2006/relationships/image" Target="../media/image23.png"/><Relationship Id="rId10" Type="http://schemas.openxmlformats.org/officeDocument/2006/relationships/image" Target="../media/image99.png"/><Relationship Id="rId4" Type="http://schemas.openxmlformats.org/officeDocument/2006/relationships/image" Target="../media/image95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4.png"/><Relationship Id="rId7" Type="http://schemas.openxmlformats.org/officeDocument/2006/relationships/image" Target="../media/image10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1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7.png"/><Relationship Id="rId7" Type="http://schemas.openxmlformats.org/officeDocument/2006/relationships/image" Target="../media/image106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4.png"/><Relationship Id="rId7" Type="http://schemas.openxmlformats.org/officeDocument/2006/relationships/image" Target="../media/image10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8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25.png"/><Relationship Id="rId3" Type="http://schemas.openxmlformats.org/officeDocument/2006/relationships/image" Target="../media/image13.png"/><Relationship Id="rId7" Type="http://schemas.openxmlformats.org/officeDocument/2006/relationships/image" Target="../media/image104.png"/><Relationship Id="rId12" Type="http://schemas.openxmlformats.org/officeDocument/2006/relationships/image" Target="../media/image124.png"/><Relationship Id="rId2" Type="http://schemas.openxmlformats.org/officeDocument/2006/relationships/image" Target="../media/image118.png"/><Relationship Id="rId16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3.png"/><Relationship Id="rId5" Type="http://schemas.openxmlformats.org/officeDocument/2006/relationships/image" Target="../media/image119.png"/><Relationship Id="rId15" Type="http://schemas.openxmlformats.org/officeDocument/2006/relationships/hyperlink" Target="../../../My%20documents%202012/Industrijska%20skola/Pripreme%20u%20Industrijskoj%20skoli_po%20danima/2r_Tehnologija%20instalacija/ZBIRKA%20I%20DIO.pdf" TargetMode="External"/><Relationship Id="rId10" Type="http://schemas.openxmlformats.org/officeDocument/2006/relationships/image" Target="../media/image122.png"/><Relationship Id="rId4" Type="http://schemas.openxmlformats.org/officeDocument/2006/relationships/image" Target="../media/image7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9.jpe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2.png"/><Relationship Id="rId4" Type="http://schemas.openxmlformats.org/officeDocument/2006/relationships/image" Target="../media/image13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0.png"/><Relationship Id="rId3" Type="http://schemas.openxmlformats.org/officeDocument/2006/relationships/image" Target="../media/image134.png"/><Relationship Id="rId7" Type="http://schemas.openxmlformats.org/officeDocument/2006/relationships/image" Target="../media/image135.png"/><Relationship Id="rId12" Type="http://schemas.openxmlformats.org/officeDocument/2006/relationships/image" Target="../media/image13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32.png"/><Relationship Id="rId5" Type="http://schemas.openxmlformats.org/officeDocument/2006/relationships/image" Target="../media/image90.png"/><Relationship Id="rId10" Type="http://schemas.openxmlformats.org/officeDocument/2006/relationships/image" Target="../media/image138.png"/><Relationship Id="rId4" Type="http://schemas.openxmlformats.org/officeDocument/2006/relationships/image" Target="../media/image7.png"/><Relationship Id="rId9" Type="http://schemas.openxmlformats.org/officeDocument/2006/relationships/image" Target="../media/image137.png"/><Relationship Id="rId1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44.png"/><Relationship Id="rId3" Type="http://schemas.openxmlformats.org/officeDocument/2006/relationships/image" Target="../media/image141.png"/><Relationship Id="rId7" Type="http://schemas.openxmlformats.org/officeDocument/2006/relationships/image" Target="../media/image142.png"/><Relationship Id="rId12" Type="http://schemas.openxmlformats.org/officeDocument/2006/relationships/image" Target="../media/image14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6.png"/><Relationship Id="rId5" Type="http://schemas.openxmlformats.org/officeDocument/2006/relationships/image" Target="../media/image119.png"/><Relationship Id="rId10" Type="http://schemas.openxmlformats.org/officeDocument/2006/relationships/image" Target="../media/image125.png"/><Relationship Id="rId4" Type="http://schemas.openxmlformats.org/officeDocument/2006/relationships/image" Target="../media/image7.png"/><Relationship Id="rId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hyperlink" Target="../../../My%20documents%202012/Industrijska%20skola/Pripreme%20u%20Industrijskoj%20skoli_po%20danima/2r_Tehnologija%20instalacija/ZBIRKA%20I%20DIO.pdf" TargetMode="External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13" Type="http://schemas.openxmlformats.org/officeDocument/2006/relationships/image" Target="../media/image164.png"/><Relationship Id="rId3" Type="http://schemas.openxmlformats.org/officeDocument/2006/relationships/image" Target="../media/image158.png"/><Relationship Id="rId7" Type="http://schemas.openxmlformats.org/officeDocument/2006/relationships/image" Target="../media/image161.jpeg"/><Relationship Id="rId12" Type="http://schemas.openxmlformats.org/officeDocument/2006/relationships/image" Target="../media/image9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jpeg"/><Relationship Id="rId11" Type="http://schemas.openxmlformats.org/officeDocument/2006/relationships/image" Target="../media/image98.png"/><Relationship Id="rId5" Type="http://schemas.openxmlformats.org/officeDocument/2006/relationships/image" Target="../media/image159.jpeg"/><Relationship Id="rId10" Type="http://schemas.openxmlformats.org/officeDocument/2006/relationships/image" Target="../media/image93.png"/><Relationship Id="rId4" Type="http://schemas.openxmlformats.org/officeDocument/2006/relationships/image" Target="../media/image19.jpeg"/><Relationship Id="rId9" Type="http://schemas.openxmlformats.org/officeDocument/2006/relationships/image" Target="../media/image163.png"/><Relationship Id="rId1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69.png"/><Relationship Id="rId7" Type="http://schemas.openxmlformats.org/officeDocument/2006/relationships/image" Target="../media/image156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71.png"/><Relationship Id="rId5" Type="http://schemas.openxmlformats.org/officeDocument/2006/relationships/image" Target="../media/image145.png"/><Relationship Id="rId10" Type="http://schemas.openxmlformats.org/officeDocument/2006/relationships/image" Target="../media/image125.png"/><Relationship Id="rId4" Type="http://schemas.openxmlformats.org/officeDocument/2006/relationships/image" Target="../media/image148.png"/><Relationship Id="rId9" Type="http://schemas.openxmlformats.org/officeDocument/2006/relationships/image" Target="../media/image1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75.png"/><Relationship Id="rId18" Type="http://schemas.openxmlformats.org/officeDocument/2006/relationships/image" Target="../media/image125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19.jpe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73.png"/><Relationship Id="rId5" Type="http://schemas.openxmlformats.org/officeDocument/2006/relationships/image" Target="../media/image172.png"/><Relationship Id="rId15" Type="http://schemas.openxmlformats.org/officeDocument/2006/relationships/image" Target="../media/image177.png"/><Relationship Id="rId10" Type="http://schemas.openxmlformats.org/officeDocument/2006/relationships/image" Target="../media/image156.png"/><Relationship Id="rId19" Type="http://schemas.openxmlformats.org/officeDocument/2006/relationships/image" Target="../media/image140.png"/><Relationship Id="rId4" Type="http://schemas.openxmlformats.org/officeDocument/2006/relationships/image" Target="../media/image146.png"/><Relationship Id="rId9" Type="http://schemas.openxmlformats.org/officeDocument/2006/relationships/image" Target="../media/image170.png"/><Relationship Id="rId14" Type="http://schemas.openxmlformats.org/officeDocument/2006/relationships/image" Target="../media/image1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slide" Target="slide36.xml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slide" Target="slide41.xml"/><Relationship Id="rId4" Type="http://schemas.openxmlformats.org/officeDocument/2006/relationships/slide" Target="slide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18" Type="http://schemas.openxmlformats.org/officeDocument/2006/relationships/image" Target="../media/image206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17" Type="http://schemas.openxmlformats.org/officeDocument/2006/relationships/image" Target="../media/image205.png"/><Relationship Id="rId2" Type="http://schemas.openxmlformats.org/officeDocument/2006/relationships/image" Target="../media/image192.png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5" Type="http://schemas.openxmlformats.org/officeDocument/2006/relationships/image" Target="../media/image160.jpe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charset="0"/>
              </a:rPr>
              <a:t>Spajanje instalacija</a:t>
            </a:r>
          </a:p>
        </p:txBody>
      </p:sp>
      <p:pic>
        <p:nvPicPr>
          <p:cNvPr id="4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149725"/>
            <a:ext cx="1584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4643438" y="1484313"/>
            <a:ext cx="4032250" cy="2016125"/>
          </a:xfrm>
          <a:prstGeom prst="wedgeRoundRectCallout">
            <a:avLst>
              <a:gd name="adj1" fmla="val -7798"/>
              <a:gd name="adj2" fmla="val 75928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363" y="1773238"/>
            <a:ext cx="3673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Hrabro kreni, pogledaj ovu prezentaciju načina izrade vježbi. Cilj prikazanih vježbi jest da uz stjecanje vještina obrade i montaže naučiš sjeći cijevi na pravu dužinu.  </a:t>
            </a:r>
          </a:p>
        </p:txBody>
      </p:sp>
      <p:pic>
        <p:nvPicPr>
          <p:cNvPr id="14342" name="Picture 2" descr="http://www.termag.hr/_Upload/LargeImages/bakrena-cijev-sipka-g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057775"/>
            <a:ext cx="23034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https://encrypted-tbn0.gstatic.com/images?q=tbn:ANd9GcROWJ-F6QoKooLLtvf8kJd7CqA-grubvWwdpUFTMUmn770gtadyt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92375"/>
            <a:ext cx="25209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https://encrypted-tbn1.gstatic.com/images?q=tbn:ANd9GcSFVTJfkZwuhRo-U2Zyvi5Eqb4zQI4GJLj9TyDEOVbrmPEuFwu5N0u3yUV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797425"/>
            <a:ext cx="16557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076700"/>
            <a:ext cx="2298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68413"/>
            <a:ext cx="6562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132013"/>
            <a:ext cx="6397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130425"/>
            <a:ext cx="6397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492375"/>
            <a:ext cx="10080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2492375"/>
            <a:ext cx="1008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2492375"/>
            <a:ext cx="6397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2492375"/>
            <a:ext cx="6397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2492375"/>
            <a:ext cx="1008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2492375"/>
            <a:ext cx="1008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1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2205038"/>
            <a:ext cx="12033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5463" y="4797425"/>
            <a:ext cx="11922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684213" y="4292600"/>
            <a:ext cx="5040312" cy="1512888"/>
          </a:xfrm>
          <a:prstGeom prst="wedgeRoundRectCallout">
            <a:avLst>
              <a:gd name="adj1" fmla="val 67420"/>
              <a:gd name="adj2" fmla="val -6469"/>
              <a:gd name="adj3" fmla="val 16667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00113" y="4508500"/>
            <a:ext cx="48958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Po izgledu odaberi potrebne elemente, izradi</a:t>
            </a:r>
          </a:p>
          <a:p>
            <a:r>
              <a:rPr lang="hr-HR"/>
              <a:t>dvije cijevi izračunate dužine </a:t>
            </a:r>
            <a:r>
              <a:rPr lang="hr-HR" b="1">
                <a:solidFill>
                  <a:srgbClr val="0000FF"/>
                </a:solidFill>
              </a:rPr>
              <a:t>Lb = 115  </a:t>
            </a:r>
            <a:r>
              <a:rPr lang="hr-HR"/>
              <a:t>te</a:t>
            </a:r>
          </a:p>
          <a:p>
            <a:r>
              <a:rPr lang="hr-HR"/>
              <a:t>nakon gledanja videa i moje demonstracije </a:t>
            </a:r>
          </a:p>
          <a:p>
            <a:r>
              <a:rPr lang="hr-HR"/>
              <a:t>izradi svoj prvi sklop!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5300663"/>
            <a:ext cx="27098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5373688"/>
            <a:ext cx="24257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005263"/>
            <a:ext cx="18002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539750" y="2492375"/>
            <a:ext cx="5400675" cy="1944688"/>
          </a:xfrm>
          <a:prstGeom prst="wedgeRoundRectCallout">
            <a:avLst>
              <a:gd name="adj1" fmla="val 72680"/>
              <a:gd name="adj2" fmla="val 29302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tx1"/>
                </a:solidFill>
              </a:rPr>
              <a:t>U praksi se instalater susreće s većim brojem tehnologija obrade i montaže, s velikim brojem različitih elemenata različitih dimenzija čije dimenzije niko ne može pamtiti </a:t>
            </a:r>
            <a:r>
              <a:rPr lang="hr-HR" b="1" dirty="0">
                <a:solidFill>
                  <a:srgbClr val="0000FF"/>
                </a:solidFill>
              </a:rPr>
              <a:t>stoga je lakše naučiti kako doći do nepoznanica x nego ih sve pamtiti. </a:t>
            </a:r>
          </a:p>
        </p:txBody>
      </p:sp>
      <p:pic>
        <p:nvPicPr>
          <p:cNvPr id="187" name="Picture 44" descr="http://www.multimex.com.pl/joomla/components/com_virtuemart/shop_image/product/Z____czka_zacisk_5064aa51aa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44303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17" descr="http://drugi-dan.hr/wp-content/uploads/2010/09/fi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825" y="2060575"/>
            <a:ext cx="1281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189" descr="http://www.termag.hr/_Upload/LargeImages/ppr-koljeno-zz-90.jpg?rand=2312144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844675"/>
            <a:ext cx="449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190" descr="http://www.termag.hr/_Upload/LargeImages/ppr-prijelaz-m.jpg?rand=3962320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234950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6" descr="https://encrypted-tbn2.gstatic.com/images?q=tbn:ANd9GcT8WgtC_nPOWgI69utp3-aUyJLw0YxXSLrB0sM5P8D6r6YqyfREj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1125538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8" descr="https://encrypted-tbn0.gstatic.com/images?q=tbn:ANd9GcS8FgUmhcQuL9YfxmauW_-1IJlCvkwnhwcjuXt9feROnLfdnY_HXBY1b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2781300"/>
            <a:ext cx="576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836613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1844675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3068638"/>
            <a:ext cx="18256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36" descr="https://encrypted-tbn2.gstatic.com/images?q=tbn:ANd9GcQni75iv_ipIvBnWxpezh2u4B1qGsl_ltuXm3oTmFNbTaUtWkxwP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8175" y="2060575"/>
            <a:ext cx="1017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40" descr="https://encrypted-tbn0.gstatic.com/images?q=tbn:ANd9GcSrLJ7-bhdPVDjdsRFuMc4UPPvbAoOZhd_cigQJgssfGD5xq9knV8dKK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4300" y="4724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46" descr="https://encrypted-tbn3.gstatic.com/images?q=tbn:ANd9GcR1DiAhqQMrx8TSETa8DSUIvQAzwSfhRK4-QsJzXQY2oEMW73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67400" y="26035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48" descr="https://encrypted-tbn1.gstatic.com/images?q=tbn:ANd9GcQWft1wr3fNPMrGwODliu9T7-ssfDsrdMBtVX6s6MSeq559Bb2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4724400"/>
            <a:ext cx="212883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50" descr="https://encrypted-tbn0.gstatic.com/images?q=tbn:ANd9GcSEOSxyYJA60kXWGKJVPqRCbDZURR_FX9u8CDfEWbUEfA9qyRtC6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593168">
            <a:off x="3138488" y="555625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52" descr="https://encrypted-tbn2.gstatic.com/images?q=tbn:ANd9GcR9KgpGNFEKLvESmy79mJ3hZWMSmHGqrDV6KOt-EutW7uAQvKFEr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72225" y="5876925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2" descr="http://fitinox.com/wp-content/uploads/2012/09/Fitinzi-2-e137535887571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3057663">
            <a:off x="5520532" y="4196556"/>
            <a:ext cx="9969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3850" y="2349500"/>
            <a:ext cx="552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19" descr="http://regulacija.avit.rs/images/extra/Image/Regulacija/fitingtip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524602">
            <a:off x="655638" y="3006725"/>
            <a:ext cx="15938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1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1989138"/>
            <a:ext cx="7921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619250" y="4221163"/>
            <a:ext cx="7413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38" descr="https://encrypted-tbn2.gstatic.com/images?q=tbn:ANd9GcSVE7LUPourY7DhZVDX4lbGlk8Dh2NgVvInTkQxOZ07rVMiLj14VQ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403350" y="50133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44" descr="http://www.multimex.com.pl/joomla/components/com_virtuemart/shop_image/product/Z____czka_zacisk_5064aa51aa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661025"/>
            <a:ext cx="14446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" descr="http://fitinox.com/wp-content/uploads/2012/09/Fitinzi-2-e137535887571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3057663">
            <a:off x="6816726" y="3475037"/>
            <a:ext cx="9969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4" descr="http://www.coppercom.rs/images/mesingani_fitinzi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69976">
            <a:off x="1719263" y="661988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6" descr="http://www.fero-stil.hr/images/06%20-%20Stanitarije/pocincani%20fitinzi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-3107817">
            <a:off x="4495800" y="36766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27988" y="3068638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152525" y="1341438"/>
            <a:ext cx="523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9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887788" y="1916113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140200" y="2349500"/>
            <a:ext cx="552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851275" y="333375"/>
            <a:ext cx="14414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9" descr="http://regulacija.avit.rs/images/extra/Image/Regulacija/fitingtip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524602">
            <a:off x="5913438" y="2790825"/>
            <a:ext cx="1592262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1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29238" y="1341438"/>
            <a:ext cx="7921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227763" y="3500438"/>
            <a:ext cx="7413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2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356100" y="2349500"/>
            <a:ext cx="1466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27" descr="http://www.ekapija.com/dokumenti/fiting_91210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37300" y="1268413"/>
            <a:ext cx="1897063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3113" y="285273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84438" y="4221163"/>
            <a:ext cx="18240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32" descr="https://encrypted-tbn2.gstatic.com/images?q=tbn:ANd9GcTjYgWx2LybMxvK-bHM8jRTnVU4omO-rs7nMY8dGPFlSf9-kUVXdA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92163" y="19891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34" descr="https://encrypted-tbn3.gstatic.com/images?q=tbn:ANd9GcR1DiAhqQMrx8TSETa8DSUIvQAzwSfhRK4-QsJzXQY2oEMW73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16125" y="2420938"/>
            <a:ext cx="6318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36" descr="https://encrypted-tbn2.gstatic.com/images?q=tbn:ANd9GcQni75iv_ipIvBnWxpezh2u4B1qGsl_ltuXm3oTmFNbTaUtWkxwP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52525" y="3068638"/>
            <a:ext cx="1017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38" descr="https://encrypted-tbn2.gstatic.com/images?q=tbn:ANd9GcSVE7LUPourY7DhZVDX4lbGlk8Dh2NgVvInTkQxOZ07rVMiLj14VQ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03913" y="45085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40" descr="https://encrypted-tbn0.gstatic.com/images?q=tbn:ANd9GcSrLJ7-bhdPVDjdsRFuMc4UPPvbAoOZhd_cigQJgssfGD5xq9knV8dKK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7788" y="4724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42" descr="http://grijanje.danfoss.com/Product/30389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867400" y="5084763"/>
            <a:ext cx="13684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44" descr="http://www.multimex.com.pl/joomla/components/com_virtuemart/shop_image/product/Z____czka_zacisk_5064aa51aa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5157788"/>
            <a:ext cx="1444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46" descr="https://encrypted-tbn3.gstatic.com/images?q=tbn:ANd9GcR1DiAhqQMrx8TSETa8DSUIvQAzwSfhRK4-QsJzXQY2oEMW73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357346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48" descr="https://encrypted-tbn1.gstatic.com/images?q=tbn:ANd9GcQWft1wr3fNPMrGwODliu9T7-ssfDsrdMBtVX6s6MSeq559Bb2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4025" y="188913"/>
            <a:ext cx="2130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0" descr="https://encrypted-tbn0.gstatic.com/images?q=tbn:ANd9GcSEOSxyYJA60kXWGKJVPqRCbDZURR_FX9u8CDfEWbUEfA9qyRtC6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593168">
            <a:off x="223838" y="34369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2" descr="https://encrypted-tbn2.gstatic.com/images?q=tbn:ANd9GcR9KgpGNFEKLvESmy79mJ3hZWMSmHGqrDV6KOt-EutW7uAQvKFEr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08400" y="5732463"/>
            <a:ext cx="1295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2" descr="http://fitinox.com/wp-content/uploads/2012/09/Fitinzi-2-e137535887571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3057663">
            <a:off x="228601" y="882650"/>
            <a:ext cx="9969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6" descr="http://www.fero-stil.hr/images/06%20-%20Stanitarije/pocincani%20fitinzi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-3107817">
            <a:off x="7671594" y="2596357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9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954588" y="7651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31913" y="2636838"/>
            <a:ext cx="552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19" descr="http://regulacija.avit.rs/images/extra/Image/Regulacija/fitingtip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524602">
            <a:off x="6583363" y="1566863"/>
            <a:ext cx="15922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95288" y="4508500"/>
            <a:ext cx="739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292725" y="1125538"/>
            <a:ext cx="1466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616585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38" descr="https://encrypted-tbn2.gstatic.com/images?q=tbn:ANd9GcSVE7LUPourY7DhZVDX4lbGlk8Dh2NgVvInTkQxOZ07rVMiLj14VQ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0825" y="17002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40" descr="https://encrypted-tbn0.gstatic.com/images?q=tbn:ANd9GcSrLJ7-bhdPVDjdsRFuMc4UPPvbAoOZhd_cigQJgssfGD5xq9knV8dKK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2363" y="3429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42" descr="http://grijanje.danfoss.com/Product/30389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124075" y="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52" descr="https://encrypted-tbn2.gstatic.com/images?q=tbn:ANd9GcR9KgpGNFEKLvESmy79mJ3hZWMSmHGqrDV6KOt-EutW7uAQvKFEr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18413" y="620713"/>
            <a:ext cx="12954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2" descr="http://fitinox.com/wp-content/uploads/2012/09/Fitinzi-2-e137535887571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-3057663">
            <a:off x="7918451" y="1171575"/>
            <a:ext cx="9969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4" descr="http://www.coppercom.rs/images/mesingani_fitinzi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69976">
            <a:off x="3014663" y="5559425"/>
            <a:ext cx="1730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6" descr="http://www.fero-stil.hr/images/06%20-%20Stanitarije/pocincani%20fitinzi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-3107817">
            <a:off x="5467351" y="2452687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027988" y="2636838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908175" y="333375"/>
            <a:ext cx="523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9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140200" y="119697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08400" y="2133600"/>
            <a:ext cx="552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1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68313" y="333375"/>
            <a:ext cx="14398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17" descr="http://drugi-dan.hr/wp-content/uploads/2010/09/fi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1279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19" descr="http://regulacija.avit.rs/images/extra/Image/Regulacija/fitingtip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-1524602">
            <a:off x="4689475" y="1206500"/>
            <a:ext cx="159226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1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5288" y="1196975"/>
            <a:ext cx="7921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04025" y="2420938"/>
            <a:ext cx="7397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2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987675" y="1916113"/>
            <a:ext cx="1466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27" descr="http://www.ekapija.com/dokumenti/fiting_91210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95288" y="5013325"/>
            <a:ext cx="18970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98913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6238" y="5013325"/>
            <a:ext cx="18240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32" descr="https://encrypted-tbn2.gstatic.com/images?q=tbn:ANd9GcTjYgWx2LybMxvK-bHM8jRTnVU4omO-rs7nMY8dGPFlSf9-kUVXdA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908175" y="15573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34" descr="https://encrypted-tbn3.gstatic.com/images?q=tbn:ANd9GcR1DiAhqQMrx8TSETa8DSUIvQAzwSfhRK4-QsJzXQY2oEMW73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71775" y="1412875"/>
            <a:ext cx="6302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36" descr="https://encrypted-tbn2.gstatic.com/images?q=tbn:ANd9GcQni75iv_ipIvBnWxpezh2u4B1qGsl_ltuXm3oTmFNbTaUtWkxwP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7900" y="188913"/>
            <a:ext cx="101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38" descr="https://encrypted-tbn2.gstatic.com/images?q=tbn:ANd9GcSVE7LUPourY7DhZVDX4lbGlk8Dh2NgVvInTkQxOZ07rVMiLj14VQ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0825" y="2852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40" descr="https://encrypted-tbn0.gstatic.com/images?q=tbn:ANd9GcSrLJ7-bhdPVDjdsRFuMc4UPPvbAoOZhd_cigQJgssfGD5xq9knV8dKK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37163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42" descr="http://grijanje.danfoss.com/Product/30389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364163" y="4076700"/>
            <a:ext cx="13684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44" descr="http://www.multimex.com.pl/joomla/components/com_virtuemart/shop_image/product/Z____czka_zacisk_5064aa51aa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373688"/>
            <a:ext cx="144303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46" descr="https://encrypted-tbn3.gstatic.com/images?q=tbn:ANd9GcR1DiAhqQMrx8TSETa8DSUIvQAzwSfhRK4-QsJzXQY2oEMW73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95513" y="27813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48" descr="https://encrypted-tbn1.gstatic.com/images?q=tbn:ANd9GcQWft1wr3fNPMrGwODliu9T7-ssfDsrdMBtVX6s6MSeq559Bb2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63713" y="3933825"/>
            <a:ext cx="2130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50" descr="https://encrypted-tbn0.gstatic.com/images?q=tbn:ANd9GcSEOSxyYJA60kXWGKJVPqRCbDZURR_FX9u8CDfEWbUEfA9qyRtC6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593168">
            <a:off x="979488" y="24288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2" descr="https://encrypted-tbn2.gstatic.com/images?q=tbn:ANd9GcR9KgpGNFEKLvESmy79mJ3hZWMSmHGqrDV6KOt-EutW7uAQvKFEr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08850" y="260350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219700" y="6021388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42" descr="http://grijanje.danfoss.com/Product/30389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124075" y="5300663"/>
            <a:ext cx="13684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36" descr="https://encrypted-tbn2.gstatic.com/images?q=tbn:ANd9GcQni75iv_ipIvBnWxpezh2u4B1qGsl_ltuXm3oTmFNbTaUtWkxwP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3213" y="5949950"/>
            <a:ext cx="10175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" name="Rounded Rectangular Callout 277"/>
          <p:cNvSpPr/>
          <p:nvPr/>
        </p:nvSpPr>
        <p:spPr>
          <a:xfrm>
            <a:off x="755650" y="2276475"/>
            <a:ext cx="5400675" cy="1944688"/>
          </a:xfrm>
          <a:prstGeom prst="wedgeRoundRectCallout">
            <a:avLst>
              <a:gd name="adj1" fmla="val 72879"/>
              <a:gd name="adj2" fmla="val 4866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tx1"/>
                </a:solidFill>
              </a:rPr>
              <a:t>U praksi se instalater susreće s većim brojem tehnologija obrade i montaže, s velikim brojem različitih elemenata različitih dimenzija čije dimenzije niko ne može pamtiti </a:t>
            </a:r>
            <a:r>
              <a:rPr lang="hr-HR" b="1" dirty="0">
                <a:solidFill>
                  <a:srgbClr val="0000FF"/>
                </a:solidFill>
              </a:rPr>
              <a:t>stoga je lakše naučiti kako doći do nepoznanica </a:t>
            </a:r>
            <a:r>
              <a:rPr lang="hr-HR" b="1" dirty="0">
                <a:solidFill>
                  <a:srgbClr val="FF3300"/>
                </a:solidFill>
              </a:rPr>
              <a:t>x</a:t>
            </a:r>
            <a:r>
              <a:rPr lang="hr-HR" b="1" dirty="0">
                <a:solidFill>
                  <a:srgbClr val="0000FF"/>
                </a:solidFill>
              </a:rPr>
              <a:t> nego ih sve pamtiti.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763713" y="1341438"/>
            <a:ext cx="742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068638"/>
            <a:ext cx="3887788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284538"/>
            <a:ext cx="1439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411413" y="620713"/>
            <a:ext cx="5256212" cy="1512887"/>
          </a:xfrm>
          <a:prstGeom prst="wedgeRoundRectCallout">
            <a:avLst>
              <a:gd name="adj1" fmla="val 39479"/>
              <a:gd name="adj2" fmla="val 113700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0338" y="836613"/>
            <a:ext cx="4751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U sljedećim vježbama cilj je točno izraditi </a:t>
            </a:r>
          </a:p>
          <a:p>
            <a:r>
              <a:rPr lang="hr-HR"/>
              <a:t>sklop prikazan na fotografiji. Odmah čim </a:t>
            </a:r>
          </a:p>
          <a:p>
            <a:r>
              <a:rPr lang="hr-HR"/>
              <a:t>naučiš dimenzionirati dužine cijevi počet ćeš </a:t>
            </a:r>
          </a:p>
          <a:p>
            <a:r>
              <a:rPr lang="hr-HR"/>
              <a:t>instalirati na zidu.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Dogovor: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068638"/>
            <a:ext cx="2505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852738"/>
            <a:ext cx="3960812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068638"/>
            <a:ext cx="34274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3141663"/>
            <a:ext cx="30241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429000"/>
            <a:ext cx="8159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981075"/>
            <a:ext cx="849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Pa idemo po redu, prvo po izgledu izaberi </a:t>
            </a:r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elemente</a:t>
            </a:r>
            <a:r>
              <a:rPr lang="hr-HR">
                <a:latin typeface="Comic Sans MS" pitchFamily="66" charset="0"/>
              </a:rPr>
              <a:t>.</a:t>
            </a:r>
          </a:p>
        </p:txBody>
      </p:sp>
      <p:pic>
        <p:nvPicPr>
          <p:cNvPr id="17409" name="Slika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84763"/>
            <a:ext cx="9350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25675" algn="ctr"/>
              </a:tabLst>
            </a:pPr>
            <a:r>
              <a:rPr lang="hr-HR" sz="1200">
                <a:cs typeface="Times New Roman" pitchFamily="18" charset="0"/>
              </a:rPr>
              <a:t>	</a:t>
            </a:r>
            <a:endParaRPr lang="hr-HR" sz="700">
              <a:cs typeface="Times New Roman" pitchFamily="18" charset="0"/>
            </a:endParaRPr>
          </a:p>
          <a:p>
            <a:pPr eaLnBrk="0" hangingPunct="0">
              <a:tabLst>
                <a:tab pos="2225675" algn="ctr"/>
              </a:tabLst>
            </a:pPr>
            <a:endParaRPr lang="hr-HR">
              <a:cs typeface="Times New Roman" pitchFamily="18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endParaRPr lang="hr-HR"/>
          </a:p>
        </p:txBody>
      </p:sp>
      <p:pic>
        <p:nvPicPr>
          <p:cNvPr id="16" name="Picture 15" descr="http://www.termag.hr/_Upload/LargeImages/ppr-koljeno-zz-90.jpg?rand=2312144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773238"/>
            <a:ext cx="720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7088" y="24923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24923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1188" y="407670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PRELAZ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27313" y="4076700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CIJEV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5288" y="5876925"/>
            <a:ext cx="1223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KUGLA</a:t>
            </a:r>
          </a:p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VENTIL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39975" y="4868863"/>
            <a:ext cx="61928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Uzmi elemente i gotov izradak u ruke, osjeti njihovu</a:t>
            </a:r>
          </a:p>
          <a:p>
            <a:r>
              <a:rPr lang="hr-HR">
                <a:latin typeface="Comic Sans MS" pitchFamily="66" charset="0"/>
              </a:rPr>
              <a:t>težinu, dobro ih pregledaj. Ima u njima plastike (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PPr</a:t>
            </a:r>
            <a:r>
              <a:rPr lang="hr-HR">
                <a:latin typeface="Comic Sans MS" pitchFamily="66" charset="0"/>
              </a:rPr>
              <a:t> ),</a:t>
            </a:r>
          </a:p>
          <a:p>
            <a:r>
              <a:rPr lang="hr-HR">
                <a:latin typeface="Comic Sans MS" pitchFamily="66" charset="0"/>
              </a:rPr>
              <a:t>metala, a i svi su izrađeni za cijev vanjskog promjera </a:t>
            </a:r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20</a:t>
            </a:r>
          </a:p>
          <a:p>
            <a:r>
              <a:rPr lang="hr-HR">
                <a:latin typeface="Comic Sans MS" pitchFamily="66" charset="0"/>
              </a:rPr>
              <a:t>ili za navoj od jedne polovine cola  ( </a:t>
            </a:r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1/2”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>
                <a:latin typeface="Comic Sans MS" pitchFamily="66" charset="0"/>
              </a:rPr>
              <a:t>) pa ćemo</a:t>
            </a:r>
          </a:p>
          <a:p>
            <a:r>
              <a:rPr lang="hr-HR">
                <a:latin typeface="Comic Sans MS" pitchFamily="66" charset="0"/>
              </a:rPr>
              <a:t>nazivima dodati i te oznake.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419475" y="2708275"/>
            <a:ext cx="8651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5288" y="249237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PPr    20     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388" y="40767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PPr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79388" y="4365625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SA 20 NA 1/2”</a:t>
            </a:r>
          </a:p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VANJSKI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331913" y="594995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1/2”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79613" y="249237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PPr    20     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95513" y="40767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PPr         20     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628775"/>
            <a:ext cx="887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989138"/>
            <a:ext cx="34274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343250">
            <a:off x="2567781" y="2967832"/>
            <a:ext cx="2936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23850" y="476250"/>
            <a:ext cx="856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Da bi uspješno izradio vježbu potrebni su ti: </a:t>
            </a:r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elementi</a:t>
            </a:r>
            <a:r>
              <a:rPr lang="hr-HR">
                <a:latin typeface="Comic Sans MS" pitchFamily="66" charset="0"/>
              </a:rPr>
              <a:t>, </a:t>
            </a:r>
            <a:r>
              <a:rPr lang="hr-HR">
                <a:solidFill>
                  <a:srgbClr val="FF0000"/>
                </a:solidFill>
                <a:latin typeface="Comic Sans MS" pitchFamily="66" charset="0"/>
              </a:rPr>
              <a:t>alati</a:t>
            </a:r>
            <a:r>
              <a:rPr lang="hr-HR">
                <a:solidFill>
                  <a:srgbClr val="00B050"/>
                </a:solidFill>
                <a:latin typeface="Comic Sans MS" pitchFamily="66" charset="0"/>
              </a:rPr>
              <a:t>, vještina </a:t>
            </a:r>
            <a:r>
              <a:rPr lang="hr-HR">
                <a:latin typeface="Comic Sans MS" pitchFamily="66" charset="0"/>
              </a:rPr>
              <a:t>i </a:t>
            </a:r>
            <a:r>
              <a:rPr lang="hr-HR">
                <a:solidFill>
                  <a:srgbClr val="FF0000"/>
                </a:solidFill>
                <a:latin typeface="Comic Sans MS" pitchFamily="66" charset="0"/>
              </a:rPr>
              <a:t>znanje</a:t>
            </a:r>
            <a:r>
              <a:rPr lang="hr-HR">
                <a:latin typeface="Comic Sans MS" pitchFamily="66" charset="0"/>
              </a:rPr>
              <a:t>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4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 animBg="1"/>
      <p:bldP spid="26" grpId="0"/>
      <p:bldP spid="30" grpId="0"/>
      <p:bldP spid="31" grpId="0"/>
      <p:bldP spid="34" grpId="0"/>
      <p:bldP spid="37" grpId="0"/>
      <p:bldP spid="2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755650" y="549275"/>
            <a:ext cx="7272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Alati </a:t>
            </a:r>
            <a:r>
              <a:rPr lang="hr-HR">
                <a:latin typeface="Comic Sans MS" pitchFamily="66" charset="0"/>
              </a:rPr>
              <a:t>i dodatni materijal koji su ti potrebni za rješavanje sljedećeg zadatka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1223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00213"/>
            <a:ext cx="41100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deltaterm.com/slike/ART_62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5004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700213"/>
            <a:ext cx="21113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termometal.hr/media/catalog/products/2921/REMS_MSG_63_FM_Set_20%E2%80%8A-%E2%80%8A25%E2%80%8A-%E2%80%8A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86886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365625"/>
            <a:ext cx="2019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59430">
            <a:off x="292100" y="3387725"/>
            <a:ext cx="266541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25392">
            <a:off x="484188" y="4210050"/>
            <a:ext cx="18732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volf-prom.hr/trueCMS/artwork/gallery/thumbs/1272_KUDELJ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5589588"/>
            <a:ext cx="10906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4868863"/>
            <a:ext cx="10810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4941888"/>
            <a:ext cx="5048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539750" y="3716338"/>
            <a:ext cx="5903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Znanje</a:t>
            </a:r>
            <a:r>
              <a:rPr lang="hr-HR">
                <a:latin typeface="Comic Sans MS" pitchFamily="66" charset="0"/>
              </a:rPr>
              <a:t>:</a:t>
            </a:r>
          </a:p>
          <a:p>
            <a:r>
              <a:rPr lang="hr-HR">
                <a:latin typeface="Comic Sans MS" pitchFamily="66" charset="0"/>
              </a:rPr>
              <a:t>Točan izračun dužine cijevi je najvažniji uvjet izrade </a:t>
            </a:r>
          </a:p>
          <a:p>
            <a:r>
              <a:rPr lang="hr-HR">
                <a:latin typeface="Comic Sans MS" pitchFamily="66" charset="0"/>
              </a:rPr>
              <a:t>točnog sklopa. Stoga su znanja o računanju dužine </a:t>
            </a:r>
          </a:p>
          <a:p>
            <a:r>
              <a:rPr lang="hr-HR">
                <a:latin typeface="Comic Sans MS" pitchFamily="66" charset="0"/>
              </a:rPr>
              <a:t>cijevi preduvjet točne izrade vježbe.</a:t>
            </a: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539750" y="476250"/>
            <a:ext cx="7561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B050"/>
                </a:solidFill>
                <a:latin typeface="Comic Sans MS" pitchFamily="66" charset="0"/>
              </a:rPr>
              <a:t>Vještine</a:t>
            </a:r>
            <a:r>
              <a:rPr lang="hr-HR">
                <a:latin typeface="Comic Sans MS" pitchFamily="66" charset="0"/>
              </a:rPr>
              <a:t>:</a:t>
            </a:r>
          </a:p>
          <a:p>
            <a:r>
              <a:rPr lang="hr-HR">
                <a:latin typeface="Comic Sans MS" pitchFamily="66" charset="0"/>
              </a:rPr>
              <a:t>Pronađi video prikaze o načinu spajanja PPr tehnologije te nakon </a:t>
            </a:r>
          </a:p>
          <a:p>
            <a:r>
              <a:rPr lang="hr-HR">
                <a:latin typeface="Comic Sans MS" pitchFamily="66" charset="0"/>
              </a:rPr>
              <a:t>moje demonstracije, samostalno ostvari nekoliko probnih spojeva.</a:t>
            </a:r>
          </a:p>
        </p:txBody>
      </p:sp>
      <p:pic>
        <p:nvPicPr>
          <p:cNvPr id="6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789363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1116013" y="2060575"/>
            <a:ext cx="5256212" cy="1152525"/>
          </a:xfrm>
          <a:prstGeom prst="wedgeRoundRectCallout">
            <a:avLst>
              <a:gd name="adj1" fmla="val 61930"/>
              <a:gd name="adj2" fmla="val 56243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1258888" y="2205038"/>
            <a:ext cx="475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U isto vrijeme dok stječeš nove </a:t>
            </a:r>
            <a:r>
              <a:rPr lang="hr-HR" b="1">
                <a:solidFill>
                  <a:srgbClr val="00B050"/>
                </a:solidFill>
              </a:rPr>
              <a:t>vještine</a:t>
            </a:r>
            <a:r>
              <a:rPr lang="hr-HR">
                <a:solidFill>
                  <a:srgbClr val="00B050"/>
                </a:solidFill>
              </a:rPr>
              <a:t> </a:t>
            </a:r>
          </a:p>
          <a:p>
            <a:r>
              <a:rPr lang="hr-HR"/>
              <a:t>usvajaj i nova </a:t>
            </a:r>
            <a:r>
              <a:rPr lang="hr-HR" b="1">
                <a:solidFill>
                  <a:srgbClr val="FF3300"/>
                </a:solidFill>
              </a:rPr>
              <a:t>znanja</a:t>
            </a:r>
            <a:r>
              <a:rPr lang="hr-HR"/>
              <a:t>. Nakon dugog rada još </a:t>
            </a:r>
          </a:p>
          <a:p>
            <a:r>
              <a:rPr lang="hr-HR"/>
              <a:t>ne znam što je važnije vještina ili znanje.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157788"/>
            <a:ext cx="30241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deltaterm.com/slike/ART_62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821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omic Sans MS" pitchFamily="66" charset="0"/>
              </a:rPr>
              <a:t>Sad kad smo mjerenjem i računanjem saznali koliko iznosi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>
                <a:latin typeface="Comic Sans MS" pitchFamily="66" charset="0"/>
              </a:rPr>
              <a:t>, u </a:t>
            </a:r>
          </a:p>
          <a:p>
            <a:r>
              <a:rPr lang="hr-HR" sz="2000">
                <a:latin typeface="Comic Sans MS" pitchFamily="66" charset="0"/>
              </a:rPr>
              <a:t>sljedećem zadatku nam je nepoznanica dužina cijevi 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Lb = ?  </a:t>
            </a:r>
          </a:p>
        </p:txBody>
      </p:sp>
      <p:pic>
        <p:nvPicPr>
          <p:cNvPr id="3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076700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5292725" y="1628775"/>
            <a:ext cx="3527425" cy="1944688"/>
          </a:xfrm>
          <a:prstGeom prst="wedgeRoundRectCallout">
            <a:avLst>
              <a:gd name="adj1" fmla="val -2962"/>
              <a:gd name="adj2" fmla="val 69523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625" y="1773238"/>
            <a:ext cx="29511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Kad instaliram poznate su mi </a:t>
            </a:r>
          </a:p>
          <a:p>
            <a:r>
              <a:rPr lang="hr-HR">
                <a:latin typeface="Calibri" pitchFamily="34" charset="0"/>
              </a:rPr>
              <a:t>dimenzije sklopova ali ne i </a:t>
            </a:r>
          </a:p>
          <a:p>
            <a:r>
              <a:rPr lang="hr-HR">
                <a:latin typeface="Calibri" pitchFamily="34" charset="0"/>
              </a:rPr>
              <a:t>dužine cijevi u tom sklopu </a:t>
            </a:r>
          </a:p>
          <a:p>
            <a:r>
              <a:rPr lang="hr-HR">
                <a:latin typeface="Calibri" pitchFamily="34" charset="0"/>
              </a:rPr>
              <a:t>stoga je sljedeći zadatak  </a:t>
            </a:r>
          </a:p>
          <a:p>
            <a:r>
              <a:rPr lang="hr-HR">
                <a:latin typeface="Calibri" pitchFamily="34" charset="0"/>
              </a:rPr>
              <a:t>sličam zadacima koje i ja </a:t>
            </a:r>
          </a:p>
          <a:p>
            <a:r>
              <a:rPr lang="hr-HR">
                <a:latin typeface="Calibri" pitchFamily="34" charset="0"/>
              </a:rPr>
              <a:t>rješavam.</a:t>
            </a:r>
          </a:p>
        </p:txBody>
      </p:sp>
      <p:pic>
        <p:nvPicPr>
          <p:cNvPr id="30725" name="Picture 4" descr="http://www.aqt-aquatherm.hr/images/fusiother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76475"/>
            <a:ext cx="42703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900113" y="3716338"/>
            <a:ext cx="1439862" cy="720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4" grpId="0" animBg="1"/>
      <p:bldP spid="5" grpId="0" uiExpand="1" build="allAtOnce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838200"/>
            <a:ext cx="158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38200"/>
            <a:ext cx="15827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765175"/>
            <a:ext cx="658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549275"/>
            <a:ext cx="865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925" y="765175"/>
            <a:ext cx="647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331913" y="1701800"/>
            <a:ext cx="396081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0" name="Straight Connector 26"/>
          <p:cNvCxnSpPr>
            <a:cxnSpLocks noChangeShapeType="1"/>
          </p:cNvCxnSpPr>
          <p:nvPr/>
        </p:nvCxnSpPr>
        <p:spPr bwMode="auto">
          <a:xfrm>
            <a:off x="5292725" y="16303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26"/>
          <p:cNvCxnSpPr>
            <a:cxnSpLocks noChangeShapeType="1"/>
          </p:cNvCxnSpPr>
          <p:nvPr/>
        </p:nvCxnSpPr>
        <p:spPr bwMode="auto">
          <a:xfrm>
            <a:off x="1331913" y="16303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TextBox 80"/>
          <p:cNvSpPr txBox="1">
            <a:spLocks noChangeArrowheads="1"/>
          </p:cNvSpPr>
          <p:nvPr/>
        </p:nvSpPr>
        <p:spPr bwMode="auto">
          <a:xfrm>
            <a:off x="3060700" y="1414463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B=220</a:t>
            </a:r>
            <a:endParaRPr lang="hr-HR" sz="1600" b="1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08275"/>
            <a:ext cx="15827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636838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2420938"/>
            <a:ext cx="86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1331913" y="3573463"/>
            <a:ext cx="19446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8" name="Straight Connector 26"/>
          <p:cNvCxnSpPr>
            <a:cxnSpLocks noChangeShapeType="1"/>
          </p:cNvCxnSpPr>
          <p:nvPr/>
        </p:nvCxnSpPr>
        <p:spPr bwMode="auto">
          <a:xfrm>
            <a:off x="3276600" y="350043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26"/>
          <p:cNvCxnSpPr>
            <a:cxnSpLocks noChangeShapeType="1"/>
          </p:cNvCxnSpPr>
          <p:nvPr/>
        </p:nvCxnSpPr>
        <p:spPr bwMode="auto">
          <a:xfrm>
            <a:off x="1331913" y="35020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TextBox 80"/>
          <p:cNvSpPr txBox="1">
            <a:spLocks noChangeArrowheads="1"/>
          </p:cNvSpPr>
          <p:nvPr/>
        </p:nvSpPr>
        <p:spPr bwMode="auto">
          <a:xfrm>
            <a:off x="1763713" y="3284538"/>
            <a:ext cx="1223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B/2=110</a:t>
            </a:r>
            <a:endParaRPr lang="hr-HR" sz="1600" b="1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25663" y="3789363"/>
            <a:ext cx="790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Lb=?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476375" y="4078288"/>
            <a:ext cx="1655763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5" name="Straight Connector 24"/>
          <p:cNvCxnSpPr/>
          <p:nvPr/>
        </p:nvCxnSpPr>
        <p:spPr bwMode="auto">
          <a:xfrm>
            <a:off x="1330325" y="4076700"/>
            <a:ext cx="14605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6" name="Straight Connector 26"/>
          <p:cNvCxnSpPr>
            <a:cxnSpLocks noChangeShapeType="1"/>
          </p:cNvCxnSpPr>
          <p:nvPr/>
        </p:nvCxnSpPr>
        <p:spPr bwMode="auto">
          <a:xfrm>
            <a:off x="1476375" y="40052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27"/>
          <p:cNvCxnSpPr>
            <a:cxnSpLocks noChangeShapeType="1"/>
          </p:cNvCxnSpPr>
          <p:nvPr/>
        </p:nvCxnSpPr>
        <p:spPr bwMode="auto">
          <a:xfrm>
            <a:off x="1330325" y="40052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87450" y="37179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9750" y="4292600"/>
            <a:ext cx="6264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Očito je da je dužina cijevi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Lb</a:t>
            </a:r>
            <a:r>
              <a:rPr lang="hr-HR">
                <a:latin typeface="Comic Sans MS" pitchFamily="66" charset="0"/>
              </a:rPr>
              <a:t> manja od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B/2</a:t>
            </a:r>
            <a:r>
              <a:rPr lang="hr-HR">
                <a:latin typeface="Comic Sans MS" pitchFamily="66" charset="0"/>
              </a:rPr>
              <a:t> za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>
                <a:latin typeface="Comic Sans MS" pitchFamily="66" charset="0"/>
              </a:rPr>
              <a:t> </a:t>
            </a:r>
          </a:p>
          <a:p>
            <a:r>
              <a:rPr lang="hr-HR">
                <a:latin typeface="Comic Sans MS" pitchFamily="66" charset="0"/>
              </a:rPr>
              <a:t>pa zapišimo to i izračunajmo, iako ćemo ubuduće računati “na pamet”: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71550" y="5229225"/>
            <a:ext cx="19446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Lb = B/2 – 2x</a:t>
            </a:r>
          </a:p>
          <a:p>
            <a:pPr>
              <a:lnSpc>
                <a:spcPct val="150000"/>
              </a:lnSpc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Lb = 110 – 25</a:t>
            </a:r>
          </a:p>
          <a:p>
            <a:pPr>
              <a:lnSpc>
                <a:spcPct val="150000"/>
              </a:lnSpc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Lb = 85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71550" y="1989138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Sklop je simetričan pa je očito da je:</a:t>
            </a:r>
          </a:p>
        </p:txBody>
      </p:sp>
      <p:cxnSp>
        <p:nvCxnSpPr>
          <p:cNvPr id="37" name="Straight Connector 26"/>
          <p:cNvCxnSpPr>
            <a:cxnSpLocks noChangeShapeType="1"/>
          </p:cNvCxnSpPr>
          <p:nvPr/>
        </p:nvCxnSpPr>
        <p:spPr bwMode="auto">
          <a:xfrm>
            <a:off x="3275013" y="40052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27"/>
          <p:cNvCxnSpPr>
            <a:cxnSpLocks noChangeShapeType="1"/>
          </p:cNvCxnSpPr>
          <p:nvPr/>
        </p:nvCxnSpPr>
        <p:spPr bwMode="auto">
          <a:xfrm>
            <a:off x="3132138" y="40052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40" name="Slika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365625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1"/>
          <p:cNvSpPr>
            <a:spLocks noChangeArrowheads="1"/>
          </p:cNvSpPr>
          <p:nvPr/>
        </p:nvSpPr>
        <p:spPr bwMode="auto">
          <a:xfrm>
            <a:off x="5292725" y="1989138"/>
            <a:ext cx="3671888" cy="2016125"/>
          </a:xfrm>
          <a:prstGeom prst="wedgeRoundRectCallout">
            <a:avLst>
              <a:gd name="adj1" fmla="val 20653"/>
              <a:gd name="adj2" fmla="val 64023"/>
              <a:gd name="adj3" fmla="val 16667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r-HR" sz="1100">
                <a:latin typeface="Calibri" pitchFamily="34" charset="0"/>
              </a:rPr>
              <a:t> </a:t>
            </a:r>
            <a:r>
              <a:rPr lang="hr-HR" sz="2000">
                <a:latin typeface="Calibri" pitchFamily="34" charset="0"/>
              </a:rPr>
              <a:t>Sjećam se  savjeta svog majstora kad sam bio učenik, govorio mi je:</a:t>
            </a:r>
          </a:p>
          <a:p>
            <a:pPr>
              <a:spcAft>
                <a:spcPts val="1000"/>
              </a:spcAft>
            </a:pPr>
            <a:r>
              <a:rPr lang="hr-HR" sz="2000" b="1">
                <a:latin typeface="Calibri" pitchFamily="34" charset="0"/>
              </a:rPr>
              <a:t>„Tri puta računaj i mjeri, a jednom sijeci“</a:t>
            </a:r>
          </a:p>
          <a:p>
            <a:endParaRPr lang="sr-Latn-CS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550" y="6165850"/>
            <a:ext cx="1079500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132138" y="4078288"/>
            <a:ext cx="14446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87675" y="37179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276600" y="476250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1052513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836613"/>
            <a:ext cx="0" cy="1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76600" y="2349500"/>
            <a:ext cx="0" cy="2873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76600" y="2924175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76600" y="2708275"/>
            <a:ext cx="0" cy="1444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30" grpId="0"/>
      <p:bldP spid="33" grpId="0"/>
      <p:bldP spid="35" grpId="0"/>
      <p:bldP spid="41" grpId="0" animBg="1"/>
      <p:bldP spid="42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1143001" y="1989137"/>
            <a:ext cx="6858000" cy="28797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hr-HR"/>
          </a:p>
        </p:txBody>
      </p:sp>
      <p:sp>
        <p:nvSpPr>
          <p:cNvPr id="3277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0" y="0"/>
            <a:ext cx="3132138" cy="6858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hr-HR"/>
          </a:p>
        </p:txBody>
      </p:sp>
      <p:sp>
        <p:nvSpPr>
          <p:cNvPr id="3277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0"/>
            <a:ext cx="3132137" cy="6858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2772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00788" y="620713"/>
            <a:ext cx="2632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>
                <a:solidFill>
                  <a:srgbClr val="FFFF00"/>
                </a:solidFill>
              </a:rPr>
              <a:t>ZADATAK  ZA </a:t>
            </a:r>
          </a:p>
          <a:p>
            <a:r>
              <a:rPr lang="hr-HR" sz="2800" b="1">
                <a:solidFill>
                  <a:srgbClr val="FFFF00"/>
                </a:solidFill>
              </a:rPr>
              <a:t>NAPREDNE</a:t>
            </a:r>
          </a:p>
        </p:txBody>
      </p:sp>
      <p:sp>
        <p:nvSpPr>
          <p:cNvPr id="3277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20713"/>
            <a:ext cx="2663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>
                <a:solidFill>
                  <a:srgbClr val="FFFF00"/>
                </a:solidFill>
              </a:rPr>
              <a:t>PONOVI RAČUNANJE</a:t>
            </a:r>
          </a:p>
        </p:txBody>
      </p:sp>
      <p:pic>
        <p:nvPicPr>
          <p:cNvPr id="327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724400"/>
            <a:ext cx="244951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724400"/>
            <a:ext cx="2495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229225"/>
            <a:ext cx="27352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63938" y="620713"/>
            <a:ext cx="1873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b="1">
                <a:solidFill>
                  <a:srgbClr val="FFFF00"/>
                </a:solidFill>
              </a:rPr>
              <a:t>IZRADA SKLOPA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65516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3348038" y="2995613"/>
            <a:ext cx="43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3795" name="Straight Connector 27"/>
          <p:cNvCxnSpPr>
            <a:cxnSpLocks noChangeShapeType="1"/>
          </p:cNvCxnSpPr>
          <p:nvPr/>
        </p:nvCxnSpPr>
        <p:spPr bwMode="auto">
          <a:xfrm>
            <a:off x="3348038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6" name="Straight Connector 5"/>
          <p:cNvCxnSpPr>
            <a:cxnSpLocks noChangeShapeType="1"/>
          </p:cNvCxnSpPr>
          <p:nvPr/>
        </p:nvCxnSpPr>
        <p:spPr bwMode="auto">
          <a:xfrm>
            <a:off x="3779838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7" name="Straight Connector 6"/>
          <p:cNvCxnSpPr>
            <a:cxnSpLocks noChangeShapeType="1"/>
          </p:cNvCxnSpPr>
          <p:nvPr/>
        </p:nvCxnSpPr>
        <p:spPr bwMode="auto">
          <a:xfrm>
            <a:off x="3563938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331913" y="2997200"/>
            <a:ext cx="15113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3799" name="Straight Connector 26"/>
          <p:cNvCxnSpPr>
            <a:cxnSpLocks noChangeShapeType="1"/>
          </p:cNvCxnSpPr>
          <p:nvPr/>
        </p:nvCxnSpPr>
        <p:spPr bwMode="auto">
          <a:xfrm>
            <a:off x="2843213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0" name="Straight Connector 26"/>
          <p:cNvCxnSpPr>
            <a:cxnSpLocks noChangeShapeType="1"/>
          </p:cNvCxnSpPr>
          <p:nvPr/>
        </p:nvCxnSpPr>
        <p:spPr bwMode="auto">
          <a:xfrm>
            <a:off x="1331913" y="29273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283075" y="2997200"/>
            <a:ext cx="1512888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3802" name="Straight Connector 26"/>
          <p:cNvCxnSpPr>
            <a:cxnSpLocks noChangeShapeType="1"/>
          </p:cNvCxnSpPr>
          <p:nvPr/>
        </p:nvCxnSpPr>
        <p:spPr bwMode="auto">
          <a:xfrm>
            <a:off x="5795963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3" name="Straight Connector 26"/>
          <p:cNvCxnSpPr>
            <a:cxnSpLocks noChangeShapeType="1"/>
          </p:cNvCxnSpPr>
          <p:nvPr/>
        </p:nvCxnSpPr>
        <p:spPr bwMode="auto">
          <a:xfrm>
            <a:off x="4283075" y="29273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4" name="TextBox 37"/>
          <p:cNvSpPr txBox="1">
            <a:spLocks noChangeArrowheads="1"/>
          </p:cNvSpPr>
          <p:nvPr/>
        </p:nvSpPr>
        <p:spPr bwMode="auto">
          <a:xfrm>
            <a:off x="1692275" y="2708275"/>
            <a:ext cx="5032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r>
              <a:rPr lang="hr-HR" sz="1600" b="1">
                <a:latin typeface="Calibri" pitchFamily="34" charset="0"/>
              </a:rPr>
              <a:t> </a:t>
            </a:r>
          </a:p>
        </p:txBody>
      </p:sp>
      <p:sp>
        <p:nvSpPr>
          <p:cNvPr id="33805" name="TextBox 16"/>
          <p:cNvSpPr txBox="1">
            <a:spLocks noChangeArrowheads="1"/>
          </p:cNvSpPr>
          <p:nvPr/>
        </p:nvSpPr>
        <p:spPr bwMode="auto">
          <a:xfrm>
            <a:off x="4716463" y="2708275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33806" name="Straight Connector 26"/>
          <p:cNvCxnSpPr>
            <a:cxnSpLocks noChangeShapeType="1"/>
          </p:cNvCxnSpPr>
          <p:nvPr/>
        </p:nvCxnSpPr>
        <p:spPr bwMode="auto">
          <a:xfrm>
            <a:off x="900113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18"/>
          <p:cNvCxnSpPr/>
          <p:nvPr/>
        </p:nvCxnSpPr>
        <p:spPr bwMode="auto">
          <a:xfrm>
            <a:off x="684213" y="29972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3808" name="Straight Connector 26"/>
          <p:cNvCxnSpPr>
            <a:cxnSpLocks noChangeShapeType="1"/>
          </p:cNvCxnSpPr>
          <p:nvPr/>
        </p:nvCxnSpPr>
        <p:spPr bwMode="auto">
          <a:xfrm>
            <a:off x="684213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9" name="Straight Connector 27"/>
          <p:cNvCxnSpPr>
            <a:cxnSpLocks noChangeShapeType="1"/>
          </p:cNvCxnSpPr>
          <p:nvPr/>
        </p:nvCxnSpPr>
        <p:spPr bwMode="auto">
          <a:xfrm>
            <a:off x="684213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0" name="TextBox 21"/>
          <p:cNvSpPr txBox="1">
            <a:spLocks noChangeArrowheads="1"/>
          </p:cNvSpPr>
          <p:nvPr/>
        </p:nvSpPr>
        <p:spPr bwMode="auto">
          <a:xfrm>
            <a:off x="684213" y="263683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33811" name="Straight Connector 26"/>
          <p:cNvCxnSpPr>
            <a:cxnSpLocks noChangeShapeType="1"/>
          </p:cNvCxnSpPr>
          <p:nvPr/>
        </p:nvCxnSpPr>
        <p:spPr bwMode="auto">
          <a:xfrm>
            <a:off x="6516688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 bwMode="auto">
          <a:xfrm>
            <a:off x="6300788" y="29972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3813" name="Straight Connector 26"/>
          <p:cNvCxnSpPr>
            <a:cxnSpLocks noChangeShapeType="1"/>
          </p:cNvCxnSpPr>
          <p:nvPr/>
        </p:nvCxnSpPr>
        <p:spPr bwMode="auto">
          <a:xfrm>
            <a:off x="6300788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4" name="Straight Connector 27"/>
          <p:cNvCxnSpPr>
            <a:cxnSpLocks noChangeShapeType="1"/>
          </p:cNvCxnSpPr>
          <p:nvPr/>
        </p:nvCxnSpPr>
        <p:spPr bwMode="auto">
          <a:xfrm>
            <a:off x="6300788" y="29241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5" name="TextBox 26"/>
          <p:cNvSpPr txBox="1">
            <a:spLocks noChangeArrowheads="1"/>
          </p:cNvSpPr>
          <p:nvPr/>
        </p:nvSpPr>
        <p:spPr bwMode="auto">
          <a:xfrm>
            <a:off x="6300788" y="2636838"/>
            <a:ext cx="288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r>
              <a:rPr lang="hr-HR" b="1">
                <a:latin typeface="Calibri" pitchFamily="34" charset="0"/>
              </a:rPr>
              <a:t> </a:t>
            </a:r>
          </a:p>
        </p:txBody>
      </p:sp>
      <p:sp>
        <p:nvSpPr>
          <p:cNvPr id="33816" name="TextBox 71"/>
          <p:cNvSpPr txBox="1">
            <a:spLocks noChangeArrowheads="1"/>
          </p:cNvSpPr>
          <p:nvPr/>
        </p:nvSpPr>
        <p:spPr bwMode="auto">
          <a:xfrm>
            <a:off x="611188" y="206057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3817" name="TextBox 37"/>
          <p:cNvSpPr txBox="1">
            <a:spLocks noChangeArrowheads="1"/>
          </p:cNvSpPr>
          <p:nvPr/>
        </p:nvSpPr>
        <p:spPr bwMode="auto">
          <a:xfrm>
            <a:off x="1763713" y="2060575"/>
            <a:ext cx="50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r>
              <a:rPr lang="hr-HR" sz="1600" b="1">
                <a:latin typeface="Calibri" pitchFamily="34" charset="0"/>
              </a:rPr>
              <a:t> </a:t>
            </a:r>
          </a:p>
        </p:txBody>
      </p:sp>
      <p:sp>
        <p:nvSpPr>
          <p:cNvPr id="33818" name="TextBox 73"/>
          <p:cNvSpPr txBox="1">
            <a:spLocks noChangeArrowheads="1"/>
          </p:cNvSpPr>
          <p:nvPr/>
        </p:nvSpPr>
        <p:spPr bwMode="auto">
          <a:xfrm>
            <a:off x="3276600" y="2636838"/>
            <a:ext cx="719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 </a:t>
            </a:r>
            <a:r>
              <a:rPr lang="hr-HR" b="1">
                <a:latin typeface="Calibri" pitchFamily="34" charset="0"/>
              </a:rPr>
              <a:t> 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  <a:p>
            <a:endParaRPr lang="hr-HR" b="1">
              <a:latin typeface="Calibri" pitchFamily="34" charset="0"/>
            </a:endParaRPr>
          </a:p>
        </p:txBody>
      </p: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6227763" y="206057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3820" name="TextBox 75"/>
          <p:cNvSpPr txBox="1">
            <a:spLocks noChangeArrowheads="1"/>
          </p:cNvSpPr>
          <p:nvPr/>
        </p:nvSpPr>
        <p:spPr bwMode="auto">
          <a:xfrm>
            <a:off x="3276600" y="206057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3821" name="TextBox 76"/>
          <p:cNvSpPr txBox="1">
            <a:spLocks noChangeArrowheads="1"/>
          </p:cNvSpPr>
          <p:nvPr/>
        </p:nvSpPr>
        <p:spPr bwMode="auto">
          <a:xfrm>
            <a:off x="3563938" y="2060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3822" name="TextBox 77"/>
          <p:cNvSpPr txBox="1">
            <a:spLocks noChangeArrowheads="1"/>
          </p:cNvSpPr>
          <p:nvPr/>
        </p:nvSpPr>
        <p:spPr bwMode="auto">
          <a:xfrm>
            <a:off x="4716463" y="2060575"/>
            <a:ext cx="503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684213" y="4868863"/>
            <a:ext cx="374491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03" name="Straight Connector 26"/>
          <p:cNvCxnSpPr>
            <a:cxnSpLocks noChangeShapeType="1"/>
          </p:cNvCxnSpPr>
          <p:nvPr/>
        </p:nvCxnSpPr>
        <p:spPr bwMode="auto">
          <a:xfrm>
            <a:off x="4429125" y="479583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" name="Straight Connector 26"/>
          <p:cNvCxnSpPr>
            <a:cxnSpLocks noChangeShapeType="1"/>
          </p:cNvCxnSpPr>
          <p:nvPr/>
        </p:nvCxnSpPr>
        <p:spPr bwMode="auto">
          <a:xfrm>
            <a:off x="684213" y="47990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5" name="TextBox 37"/>
          <p:cNvSpPr txBox="1">
            <a:spLocks noChangeArrowheads="1"/>
          </p:cNvSpPr>
          <p:nvPr/>
        </p:nvSpPr>
        <p:spPr bwMode="auto">
          <a:xfrm>
            <a:off x="2268538" y="457993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B</a:t>
            </a:r>
            <a:endParaRPr lang="hr-HR" sz="1600" b="1">
              <a:latin typeface="Calibri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11188" y="5805488"/>
            <a:ext cx="310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 + Lb + 2x + Lb + x = B</a:t>
            </a:r>
            <a:endParaRPr lang="hr-HR">
              <a:latin typeface="Calibri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68313" y="3284538"/>
            <a:ext cx="8145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Ovakav prikaz dimenzija naziva se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lanac dimenzija</a:t>
            </a:r>
            <a:r>
              <a:rPr lang="hr-HR">
                <a:latin typeface="Comic Sans MS" pitchFamily="66" charset="0"/>
              </a:rPr>
              <a:t>. Istina je i odmah je vidljivo da je zbroj dimenzija u gornjem nivou </a:t>
            </a:r>
            <a:r>
              <a:rPr lang="hr-HR" u="sng">
                <a:latin typeface="Comic Sans MS" pitchFamily="66" charset="0"/>
              </a:rPr>
              <a:t>jednak</a:t>
            </a:r>
            <a:r>
              <a:rPr lang="hr-HR">
                <a:latin typeface="Comic Sans MS" pitchFamily="66" charset="0"/>
              </a:rPr>
              <a:t> donjem nivou. </a:t>
            </a:r>
            <a:endParaRPr lang="hr-HR">
              <a:latin typeface="Calibri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11188" y="5084763"/>
            <a:ext cx="288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Pa zapišimo tu tvrdnju. </a:t>
            </a:r>
            <a:endParaRPr lang="hr-HR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2341563" y="4506913"/>
            <a:ext cx="43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5" name="Straight Connector 27"/>
          <p:cNvCxnSpPr>
            <a:cxnSpLocks noChangeShapeType="1"/>
          </p:cNvCxnSpPr>
          <p:nvPr/>
        </p:nvCxnSpPr>
        <p:spPr bwMode="auto">
          <a:xfrm>
            <a:off x="2341563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2773363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2557463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900113" y="4508500"/>
            <a:ext cx="144145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70" name="Straight Connector 26"/>
          <p:cNvCxnSpPr>
            <a:cxnSpLocks noChangeShapeType="1"/>
          </p:cNvCxnSpPr>
          <p:nvPr/>
        </p:nvCxnSpPr>
        <p:spPr bwMode="auto">
          <a:xfrm>
            <a:off x="2341563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Straight Connector 26"/>
          <p:cNvCxnSpPr>
            <a:cxnSpLocks noChangeShapeType="1"/>
          </p:cNvCxnSpPr>
          <p:nvPr/>
        </p:nvCxnSpPr>
        <p:spPr bwMode="auto">
          <a:xfrm>
            <a:off x="900113" y="44386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2773363" y="4508500"/>
            <a:ext cx="143986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07" name="Straight Connector 26"/>
          <p:cNvCxnSpPr>
            <a:cxnSpLocks noChangeShapeType="1"/>
          </p:cNvCxnSpPr>
          <p:nvPr/>
        </p:nvCxnSpPr>
        <p:spPr bwMode="auto">
          <a:xfrm>
            <a:off x="4213225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Straight Connector 26"/>
          <p:cNvCxnSpPr>
            <a:cxnSpLocks noChangeShapeType="1"/>
          </p:cNvCxnSpPr>
          <p:nvPr/>
        </p:nvCxnSpPr>
        <p:spPr bwMode="auto">
          <a:xfrm>
            <a:off x="2773363" y="44386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9" name="TextBox 37"/>
          <p:cNvSpPr txBox="1">
            <a:spLocks noChangeArrowheads="1"/>
          </p:cNvSpPr>
          <p:nvPr/>
        </p:nvSpPr>
        <p:spPr bwMode="auto">
          <a:xfrm>
            <a:off x="1260475" y="4219575"/>
            <a:ext cx="504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r>
              <a:rPr lang="hr-HR" sz="1600" b="1">
                <a:latin typeface="Calibri" pitchFamily="34" charset="0"/>
              </a:rPr>
              <a:t> 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205163" y="4219575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33842" name="Straight Connector 26"/>
          <p:cNvCxnSpPr>
            <a:cxnSpLocks noChangeShapeType="1"/>
          </p:cNvCxnSpPr>
          <p:nvPr/>
        </p:nvCxnSpPr>
        <p:spPr bwMode="auto">
          <a:xfrm>
            <a:off x="900113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Straight Connector 111"/>
          <p:cNvCxnSpPr/>
          <p:nvPr/>
        </p:nvCxnSpPr>
        <p:spPr bwMode="auto">
          <a:xfrm>
            <a:off x="684213" y="45085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13" name="Straight Connector 26"/>
          <p:cNvCxnSpPr>
            <a:cxnSpLocks noChangeShapeType="1"/>
          </p:cNvCxnSpPr>
          <p:nvPr/>
        </p:nvCxnSpPr>
        <p:spPr bwMode="auto">
          <a:xfrm>
            <a:off x="684213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684213" y="414813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116" name="Straight Connector 26"/>
          <p:cNvCxnSpPr>
            <a:cxnSpLocks noChangeShapeType="1"/>
          </p:cNvCxnSpPr>
          <p:nvPr/>
        </p:nvCxnSpPr>
        <p:spPr bwMode="auto">
          <a:xfrm>
            <a:off x="4429125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7" name="Straight Connector 116"/>
          <p:cNvCxnSpPr/>
          <p:nvPr/>
        </p:nvCxnSpPr>
        <p:spPr bwMode="auto">
          <a:xfrm>
            <a:off x="4213225" y="45085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18" name="Straight Connector 26"/>
          <p:cNvCxnSpPr>
            <a:cxnSpLocks noChangeShapeType="1"/>
          </p:cNvCxnSpPr>
          <p:nvPr/>
        </p:nvCxnSpPr>
        <p:spPr bwMode="auto">
          <a:xfrm>
            <a:off x="4213225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" name="Straight Connector 27"/>
          <p:cNvCxnSpPr>
            <a:cxnSpLocks noChangeShapeType="1"/>
          </p:cNvCxnSpPr>
          <p:nvPr/>
        </p:nvCxnSpPr>
        <p:spPr bwMode="auto">
          <a:xfrm>
            <a:off x="4213225" y="44354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213225" y="4148138"/>
            <a:ext cx="287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r>
              <a:rPr lang="hr-HR" b="1">
                <a:latin typeface="Calibri" pitchFamily="34" charset="0"/>
              </a:rPr>
              <a:t> 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268538" y="4148138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 </a:t>
            </a:r>
            <a:r>
              <a:rPr lang="hr-HR" b="1">
                <a:latin typeface="Calibri" pitchFamily="34" charset="0"/>
              </a:rPr>
              <a:t> 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  <a:p>
            <a:endParaRPr lang="hr-HR" b="1">
              <a:latin typeface="Calibri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9750" y="5732463"/>
            <a:ext cx="3384550" cy="5762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4356100" y="566102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Zaključak je</a:t>
            </a:r>
            <a:r>
              <a:rPr lang="hr-HR">
                <a:latin typeface="Comic Sans MS" pitchFamily="66" charset="0"/>
              </a:rPr>
              <a:t>: lanac dimenzija možemo prikazati jednadžbom.</a:t>
            </a:r>
            <a:endParaRPr lang="hr-HR">
              <a:latin typeface="Calibri" pitchFamily="34" charset="0"/>
            </a:endParaRPr>
          </a:p>
        </p:txBody>
      </p:sp>
      <p:sp>
        <p:nvSpPr>
          <p:cNvPr id="33854" name="TextBox 63"/>
          <p:cNvSpPr txBox="1">
            <a:spLocks noChangeArrowheads="1"/>
          </p:cNvSpPr>
          <p:nvPr/>
        </p:nvSpPr>
        <p:spPr bwMode="auto">
          <a:xfrm>
            <a:off x="250825" y="260350"/>
            <a:ext cx="8281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Osim mjerenjem saznati koliko iznosi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>
                <a:latin typeface="Comic Sans MS" pitchFamily="66" charset="0"/>
              </a:rPr>
              <a:t> možemo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probnim spajanjem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. </a:t>
            </a:r>
          </a:p>
          <a:p>
            <a:r>
              <a:rPr lang="hr-HR">
                <a:latin typeface="Comic Sans MS" pitchFamily="66" charset="0"/>
              </a:rPr>
              <a:t>A ujedno ćemo steći bolju vještinu izrade sklopa.</a:t>
            </a: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213100"/>
            <a:ext cx="41751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61" grpId="0"/>
      <p:bldP spid="62" grpId="0"/>
      <p:bldP spid="66" grpId="0"/>
      <p:bldP spid="109" grpId="0"/>
      <p:bldP spid="110" grpId="0"/>
      <p:bldP spid="120" grpId="0"/>
      <p:bldP spid="121" grpId="0"/>
      <p:bldP spid="122" grpId="0" animBg="1"/>
      <p:bldP spid="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549275"/>
            <a:ext cx="72009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 b="1">
                <a:solidFill>
                  <a:srgbClr val="0000FF"/>
                </a:solidFill>
                <a:latin typeface="Comic Sans MS" pitchFamily="66" charset="0"/>
              </a:rPr>
              <a:t>Već na </a:t>
            </a:r>
            <a:r>
              <a:rPr lang="hr-HR" sz="4000" b="1" u="sng">
                <a:solidFill>
                  <a:srgbClr val="0000FF"/>
                </a:solidFill>
                <a:latin typeface="Comic Sans MS" pitchFamily="66" charset="0"/>
              </a:rPr>
              <a:t>prvom</a:t>
            </a:r>
            <a:r>
              <a:rPr lang="hr-HR" sz="4000" b="1">
                <a:solidFill>
                  <a:srgbClr val="0000FF"/>
                </a:solidFill>
                <a:latin typeface="Comic Sans MS" pitchFamily="66" charset="0"/>
              </a:rPr>
              <a:t> satu izraditi ćeš svoju </a:t>
            </a:r>
            <a:r>
              <a:rPr lang="hr-HR" sz="4000" b="1" u="sng">
                <a:solidFill>
                  <a:srgbClr val="0000FF"/>
                </a:solidFill>
                <a:latin typeface="Comic Sans MS" pitchFamily="66" charset="0"/>
              </a:rPr>
              <a:t>prvu</a:t>
            </a:r>
            <a:r>
              <a:rPr lang="hr-HR" sz="4000" b="1">
                <a:solidFill>
                  <a:srgbClr val="0000FF"/>
                </a:solidFill>
                <a:latin typeface="Comic Sans MS" pitchFamily="66" charset="0"/>
              </a:rPr>
              <a:t> instalaciju!   </a:t>
            </a:r>
          </a:p>
          <a:p>
            <a:endParaRPr lang="hr-HR" sz="4000" b="1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hr-HR" sz="2800" b="1">
                <a:solidFill>
                  <a:srgbClr val="0000FF"/>
                </a:solidFill>
                <a:latin typeface="Comic Sans MS" pitchFamily="66" charset="0"/>
              </a:rPr>
              <a:t>Pregledaj i prve vježbe prve godine koje ćemo obaviti na satovima predmeta </a:t>
            </a:r>
            <a:r>
              <a:rPr lang="hr-HR" sz="2800" b="1" u="sng">
                <a:solidFill>
                  <a:srgbClr val="0000FF"/>
                </a:solidFill>
                <a:latin typeface="Comic Sans MS" pitchFamily="66" charset="0"/>
              </a:rPr>
              <a:t>Tehnologija obrade i montaže</a:t>
            </a:r>
            <a:r>
              <a:rPr lang="hr-HR" sz="2800" b="1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636838"/>
            <a:ext cx="172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36838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276475"/>
            <a:ext cx="1249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565400"/>
            <a:ext cx="10175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56540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933825"/>
            <a:ext cx="280828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3933825"/>
            <a:ext cx="30464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4508500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b="1">
                <a:solidFill>
                  <a:srgbClr val="0000FF"/>
                </a:solidFill>
                <a:latin typeface="Comic Sans MS" pitchFamily="66" charset="0"/>
              </a:rPr>
              <a:t>Prezentacija opisuje i </a:t>
            </a:r>
            <a:r>
              <a:rPr lang="hr-HR" sz="2800" b="1" u="sng">
                <a:solidFill>
                  <a:srgbClr val="0000FF"/>
                </a:solidFill>
                <a:latin typeface="Comic Sans MS" pitchFamily="66" charset="0"/>
              </a:rPr>
              <a:t>način učenja</a:t>
            </a:r>
            <a:r>
              <a:rPr lang="hr-HR" sz="2800" b="1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http://www.deltaterm.com/slike/ART_62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62877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15843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284538"/>
            <a:ext cx="15827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5157788"/>
            <a:ext cx="658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156200"/>
            <a:ext cx="647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5229225"/>
            <a:ext cx="15859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941888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229225"/>
            <a:ext cx="16557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3725" y="40782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84438" y="4365625"/>
            <a:ext cx="15843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1" name="Straight Connector 26"/>
          <p:cNvCxnSpPr>
            <a:cxnSpLocks noChangeShapeType="1"/>
          </p:cNvCxnSpPr>
          <p:nvPr/>
        </p:nvCxnSpPr>
        <p:spPr bwMode="auto">
          <a:xfrm>
            <a:off x="4068763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26"/>
          <p:cNvCxnSpPr>
            <a:cxnSpLocks noChangeShapeType="1"/>
          </p:cNvCxnSpPr>
          <p:nvPr/>
        </p:nvCxnSpPr>
        <p:spPr bwMode="auto">
          <a:xfrm>
            <a:off x="4502150" y="42957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2"/>
          <p:cNvCxnSpPr/>
          <p:nvPr/>
        </p:nvCxnSpPr>
        <p:spPr bwMode="auto">
          <a:xfrm>
            <a:off x="2268538" y="4725988"/>
            <a:ext cx="403225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4" name="Straight Connector 26"/>
          <p:cNvCxnSpPr>
            <a:cxnSpLocks noChangeShapeType="1"/>
          </p:cNvCxnSpPr>
          <p:nvPr/>
        </p:nvCxnSpPr>
        <p:spPr bwMode="auto">
          <a:xfrm>
            <a:off x="6300788" y="46545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2268538" y="46545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TextBox 80"/>
          <p:cNvSpPr txBox="1">
            <a:spLocks noChangeArrowheads="1"/>
          </p:cNvSpPr>
          <p:nvPr/>
        </p:nvSpPr>
        <p:spPr bwMode="auto">
          <a:xfrm>
            <a:off x="2411413" y="4438650"/>
            <a:ext cx="3744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hr-HR" sz="1600">
                <a:latin typeface="Comic Sans MS" pitchFamily="66" charset="0"/>
              </a:rPr>
              <a:t>ako si točno izradio  </a:t>
            </a:r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B=250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268538" y="4365625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8" name="Straight Connector 26"/>
          <p:cNvCxnSpPr>
            <a:cxnSpLocks noChangeShapeType="1"/>
          </p:cNvCxnSpPr>
          <p:nvPr/>
        </p:nvCxnSpPr>
        <p:spPr bwMode="auto">
          <a:xfrm>
            <a:off x="2484438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27"/>
          <p:cNvCxnSpPr>
            <a:cxnSpLocks noChangeShapeType="1"/>
          </p:cNvCxnSpPr>
          <p:nvPr/>
        </p:nvCxnSpPr>
        <p:spPr bwMode="auto">
          <a:xfrm>
            <a:off x="2268538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/>
          <p:cNvCxnSpPr/>
          <p:nvPr/>
        </p:nvCxnSpPr>
        <p:spPr bwMode="auto">
          <a:xfrm>
            <a:off x="4068763" y="4365625"/>
            <a:ext cx="43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1" name="Straight Connector 27"/>
          <p:cNvCxnSpPr>
            <a:cxnSpLocks noChangeShapeType="1"/>
          </p:cNvCxnSpPr>
          <p:nvPr/>
        </p:nvCxnSpPr>
        <p:spPr bwMode="auto">
          <a:xfrm>
            <a:off x="4068763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>
            <a:off x="4284663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49850" y="40782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500563" y="4365625"/>
            <a:ext cx="15843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5" name="Straight Connector 26"/>
          <p:cNvCxnSpPr>
            <a:cxnSpLocks noChangeShapeType="1"/>
          </p:cNvCxnSpPr>
          <p:nvPr/>
        </p:nvCxnSpPr>
        <p:spPr bwMode="auto">
          <a:xfrm>
            <a:off x="6300788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Connector 25"/>
          <p:cNvCxnSpPr/>
          <p:nvPr/>
        </p:nvCxnSpPr>
        <p:spPr bwMode="auto">
          <a:xfrm>
            <a:off x="6084888" y="4365625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6084888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6084888" y="42941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25663" y="400685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97325" y="4006850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4663" y="4006850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84888" y="4006850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068763" y="6453188"/>
            <a:ext cx="431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5" name="Straight Connector 27"/>
          <p:cNvCxnSpPr>
            <a:cxnSpLocks noChangeShapeType="1"/>
          </p:cNvCxnSpPr>
          <p:nvPr/>
        </p:nvCxnSpPr>
        <p:spPr bwMode="auto">
          <a:xfrm>
            <a:off x="4068763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4500563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4284663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37"/>
          <p:cNvCxnSpPr/>
          <p:nvPr/>
        </p:nvCxnSpPr>
        <p:spPr bwMode="auto">
          <a:xfrm>
            <a:off x="1908175" y="6453188"/>
            <a:ext cx="15843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9" name="Straight Connector 26"/>
          <p:cNvCxnSpPr>
            <a:cxnSpLocks noChangeShapeType="1"/>
          </p:cNvCxnSpPr>
          <p:nvPr/>
        </p:nvCxnSpPr>
        <p:spPr bwMode="auto">
          <a:xfrm>
            <a:off x="3492500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Connector 26"/>
          <p:cNvCxnSpPr>
            <a:cxnSpLocks noChangeShapeType="1"/>
          </p:cNvCxnSpPr>
          <p:nvPr/>
        </p:nvCxnSpPr>
        <p:spPr bwMode="auto">
          <a:xfrm>
            <a:off x="1908175" y="63801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40"/>
          <p:cNvCxnSpPr/>
          <p:nvPr/>
        </p:nvCxnSpPr>
        <p:spPr bwMode="auto">
          <a:xfrm>
            <a:off x="5076825" y="6453188"/>
            <a:ext cx="15843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2" name="Straight Connector 26"/>
          <p:cNvCxnSpPr>
            <a:cxnSpLocks noChangeShapeType="1"/>
          </p:cNvCxnSpPr>
          <p:nvPr/>
        </p:nvCxnSpPr>
        <p:spPr bwMode="auto">
          <a:xfrm>
            <a:off x="6659563" y="63801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Connector 26"/>
          <p:cNvCxnSpPr>
            <a:cxnSpLocks noChangeShapeType="1"/>
          </p:cNvCxnSpPr>
          <p:nvPr/>
        </p:nvCxnSpPr>
        <p:spPr bwMode="auto">
          <a:xfrm>
            <a:off x="5075238" y="638333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2195513" y="6165850"/>
            <a:ext cx="1296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 = 100</a:t>
            </a:r>
            <a:endParaRPr lang="hr-HR" sz="1600" b="1"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48263" y="6165850"/>
            <a:ext cx="1296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 = 100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46" name="Straight Connector 26"/>
          <p:cNvCxnSpPr>
            <a:cxnSpLocks noChangeShapeType="1"/>
          </p:cNvCxnSpPr>
          <p:nvPr/>
        </p:nvCxnSpPr>
        <p:spPr bwMode="auto">
          <a:xfrm>
            <a:off x="1331913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46"/>
          <p:cNvCxnSpPr/>
          <p:nvPr/>
        </p:nvCxnSpPr>
        <p:spPr bwMode="auto">
          <a:xfrm>
            <a:off x="1116013" y="6453188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8" name="Straight Connector 26"/>
          <p:cNvCxnSpPr>
            <a:cxnSpLocks noChangeShapeType="1"/>
          </p:cNvCxnSpPr>
          <p:nvPr/>
        </p:nvCxnSpPr>
        <p:spPr bwMode="auto">
          <a:xfrm>
            <a:off x="1116013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27"/>
          <p:cNvCxnSpPr>
            <a:cxnSpLocks noChangeShapeType="1"/>
          </p:cNvCxnSpPr>
          <p:nvPr/>
        </p:nvCxnSpPr>
        <p:spPr bwMode="auto">
          <a:xfrm>
            <a:off x="1116013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116013" y="609282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51" name="Straight Connector 26"/>
          <p:cNvCxnSpPr>
            <a:cxnSpLocks noChangeShapeType="1"/>
          </p:cNvCxnSpPr>
          <p:nvPr/>
        </p:nvCxnSpPr>
        <p:spPr bwMode="auto">
          <a:xfrm>
            <a:off x="7451725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Straight Connector 51"/>
          <p:cNvCxnSpPr/>
          <p:nvPr/>
        </p:nvCxnSpPr>
        <p:spPr bwMode="auto">
          <a:xfrm>
            <a:off x="7235825" y="6453188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3" name="Straight Connector 26"/>
          <p:cNvCxnSpPr>
            <a:cxnSpLocks noChangeShapeType="1"/>
          </p:cNvCxnSpPr>
          <p:nvPr/>
        </p:nvCxnSpPr>
        <p:spPr bwMode="auto">
          <a:xfrm>
            <a:off x="7235825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27"/>
          <p:cNvCxnSpPr>
            <a:cxnSpLocks noChangeShapeType="1"/>
          </p:cNvCxnSpPr>
          <p:nvPr/>
        </p:nvCxnSpPr>
        <p:spPr bwMode="auto">
          <a:xfrm>
            <a:off x="7235825" y="6381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164388" y="609282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995738" y="609282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84663" y="609282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3213100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2997200"/>
            <a:ext cx="86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213100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Subtitle 2"/>
          <p:cNvSpPr txBox="1">
            <a:spLocks/>
          </p:cNvSpPr>
          <p:nvPr/>
        </p:nvSpPr>
        <p:spPr bwMode="auto">
          <a:xfrm>
            <a:off x="395288" y="333375"/>
            <a:ext cx="8497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r-HR" sz="2000">
                <a:latin typeface="Comic Sans MS" pitchFamily="66" charset="0"/>
              </a:rPr>
              <a:t>1. ZADATAK : 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>
                <a:latin typeface="Comic Sans MS" pitchFamily="66" charset="0"/>
              </a:rPr>
              <a:t>Unutar izrade instalacija tehnologijom</a:t>
            </a:r>
            <a:r>
              <a:rPr lang="hr-HR" sz="2000" b="1">
                <a:latin typeface="Comic Sans MS" pitchFamily="66" charset="0"/>
              </a:rPr>
              <a:t>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PPr</a:t>
            </a:r>
            <a:r>
              <a:rPr lang="hr-HR" sz="2000" b="1">
                <a:latin typeface="Comic Sans MS" pitchFamily="66" charset="0"/>
              </a:rPr>
              <a:t> </a:t>
            </a:r>
            <a:r>
              <a:rPr lang="hr-HR" sz="2000">
                <a:latin typeface="Comic Sans MS" pitchFamily="66" charset="0"/>
              </a:rPr>
              <a:t>cijevi i spojnih 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>
                <a:latin typeface="Comic Sans MS" pitchFamily="66" charset="0"/>
              </a:rPr>
              <a:t>elemenata  metodom zavarivanja odsijeci dvije cijevi iste dužine od 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Lb =10 cm</a:t>
            </a:r>
            <a:r>
              <a:rPr lang="hr-HR" sz="2000">
                <a:latin typeface="Comic Sans MS" pitchFamily="66" charset="0"/>
              </a:rPr>
              <a:t>. Ostvari sljedeći sklop s dvije cijevi pa na temelju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>
                <a:latin typeface="Comic Sans MS" pitchFamily="66" charset="0"/>
              </a:rPr>
              <a:t>postignute dimenzije sklopa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hr-HR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sz="2000">
                <a:latin typeface="Comic Sans MS" pitchFamily="66" charset="0"/>
              </a:rPr>
              <a:t>izračunaj 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= 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= x = ?</a:t>
            </a:r>
            <a:endParaRPr lang="hr-HR" sz="20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hr-HR" sz="20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hr-HR" sz="2000">
                <a:latin typeface="Comic Sans MS" pitchFamily="66" charset="0"/>
              </a:rPr>
              <a:t>      </a:t>
            </a:r>
            <a:endParaRPr lang="hr-HR" sz="2000" b="1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hr-HR" sz="2000">
              <a:latin typeface="Comic Sans MS" pitchFamily="66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235825" y="3573463"/>
            <a:ext cx="1401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Comic Sans MS" pitchFamily="66" charset="0"/>
              </a:rPr>
              <a:t>x = ?</a:t>
            </a:r>
            <a:endParaRPr lang="hr-HR" sz="3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9" grpId="0"/>
      <p:bldP spid="30" grpId="0"/>
      <p:bldP spid="31" grpId="0"/>
      <p:bldP spid="32" grpId="0"/>
      <p:bldP spid="44" grpId="0"/>
      <p:bldP spid="45" grpId="0"/>
      <p:bldP spid="50" grpId="0"/>
      <p:bldP spid="55" grpId="0"/>
      <p:bldP spid="56" grpId="0"/>
      <p:bldP spid="57" grpId="0"/>
      <p:bldP spid="61" grpId="0" uiExpand="1" build="allAtOnce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67175" y="765175"/>
            <a:ext cx="3600450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" name="Rounded Rectangular Callout 9"/>
          <p:cNvSpPr/>
          <p:nvPr/>
        </p:nvSpPr>
        <p:spPr>
          <a:xfrm>
            <a:off x="5867400" y="1773238"/>
            <a:ext cx="2520950" cy="792162"/>
          </a:xfrm>
          <a:prstGeom prst="wedgeRoundRectCallout">
            <a:avLst>
              <a:gd name="adj1" fmla="val -1434"/>
              <a:gd name="adj2" fmla="val 95728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140200" y="836613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x + Lb + 2x + Lb + x = B 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140200" y="1341438"/>
            <a:ext cx="439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 Što sad?</a:t>
            </a:r>
            <a:r>
              <a:rPr lang="hr-HR">
                <a:latin typeface="Calibri" pitchFamily="34" charset="0"/>
              </a:rPr>
              <a:t> </a:t>
            </a:r>
            <a:r>
              <a:rPr lang="hr-HR">
                <a:latin typeface="Comic Sans MS" pitchFamily="66" charset="0"/>
              </a:rPr>
              <a:t>Kako riješiti ovu jednadžbu?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7088" y="522922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Za rješavanje koristit ćemo dijelove iz prezentacija profesorice Antonije Horvatek. Dobro je prisjetiti se znanja iz matematike potrebnog za naše zanimanje. To uvijek možeš ostvariti na :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  <a:hlinkClick r:id="rId2"/>
              </a:rPr>
              <a:t>www.antonija-horvatek.from.hr</a:t>
            </a:r>
            <a:endParaRPr lang="hr-HR" b="1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Slika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68638"/>
            <a:ext cx="1152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468313" y="1989138"/>
            <a:ext cx="4824412" cy="3024187"/>
          </a:xfrm>
          <a:prstGeom prst="wedgeRoundRectCallout">
            <a:avLst>
              <a:gd name="adj1" fmla="val 76787"/>
              <a:gd name="adj2" fmla="val -15565"/>
              <a:gd name="adj3" fmla="val 16667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2133600"/>
            <a:ext cx="43926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Ako ti matematika koju ćemo primjeniti  </a:t>
            </a:r>
          </a:p>
          <a:p>
            <a:r>
              <a:rPr lang="hr-HR">
                <a:latin typeface="Calibri" pitchFamily="34" charset="0"/>
              </a:rPr>
              <a:t>postane bliža, budi vrijedan i hrabar, ponovi </a:t>
            </a:r>
          </a:p>
          <a:p>
            <a:r>
              <a:rPr lang="hr-HR">
                <a:latin typeface="Calibri" pitchFamily="34" charset="0"/>
              </a:rPr>
              <a:t>svu matematiku iz osnovne škole. </a:t>
            </a:r>
          </a:p>
          <a:p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Nakon ove škole, osim što ćeš steći zanat ,</a:t>
            </a:r>
          </a:p>
          <a:p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možeš položiti četvrtu godinu Tehničke </a:t>
            </a:r>
          </a:p>
          <a:p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škole, izaći na Državnu maturu i upisati se </a:t>
            </a:r>
          </a:p>
          <a:p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na fakultet.</a:t>
            </a:r>
            <a:r>
              <a:rPr lang="hr-HR">
                <a:latin typeface="Calibri" pitchFamily="34" charset="0"/>
              </a:rPr>
              <a:t> </a:t>
            </a:r>
          </a:p>
          <a:p>
            <a:r>
              <a:rPr lang="hr-HR">
                <a:latin typeface="Calibri" pitchFamily="34" charset="0"/>
              </a:rPr>
              <a:t>Bilo bi mi drago da i tebi pomognem na tom </a:t>
            </a:r>
          </a:p>
          <a:p>
            <a:r>
              <a:rPr lang="hr-HR">
                <a:latin typeface="Calibri" pitchFamily="34" charset="0"/>
              </a:rPr>
              <a:t>putu kao i  inženjerima koji su bili moji </a:t>
            </a:r>
          </a:p>
          <a:p>
            <a:r>
              <a:rPr lang="hr-HR">
                <a:latin typeface="Calibri" pitchFamily="34" charset="0"/>
              </a:rPr>
              <a:t>učenici!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1844675"/>
            <a:ext cx="2665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Pa uz pomoć matematike koju ćemo primjeniti.</a:t>
            </a:r>
          </a:p>
        </p:txBody>
      </p:sp>
      <p:pic>
        <p:nvPicPr>
          <p:cNvPr id="36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620713"/>
            <a:ext cx="2479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3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6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7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8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9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7651" grpId="0"/>
      <p:bldP spid="13" grpId="0"/>
      <p:bldP spid="20" grpId="0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x + Lb + 2x + Lb + x = B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500563" y="6921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Što sad?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27088" y="2420938"/>
            <a:ext cx="5545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Zbrojimo nepoznanice na lijevoj strani!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116013" y="105251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2411413" y="105251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635375" y="105251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7088" y="1412875"/>
            <a:ext cx="7561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Prvo pravilo jest da  </a:t>
            </a:r>
            <a:r>
              <a:rPr lang="hr-HR" u="sng">
                <a:latin typeface="Comic Sans MS" pitchFamily="66" charset="0"/>
              </a:rPr>
              <a:t>sve nepoznanice stavimo na lijevu stranu</a:t>
            </a:r>
            <a:r>
              <a:rPr lang="hr-HR">
                <a:latin typeface="Comic Sans MS" pitchFamily="66" charset="0"/>
              </a:rPr>
              <a:t>. U ovom slučaju su sve nepoznanice već na lijevoj strani.</a:t>
            </a:r>
          </a:p>
          <a:p>
            <a:r>
              <a:rPr lang="hr-HR">
                <a:latin typeface="Comic Sans MS" pitchFamily="66" charset="0"/>
              </a:rPr>
              <a:t>Podcrtajmo i označimo ih da ih bolje uočimo...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900113" y="981075"/>
            <a:ext cx="433387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124075" y="981075"/>
            <a:ext cx="433388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419475" y="981075"/>
            <a:ext cx="433388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55650" y="4076700"/>
            <a:ext cx="7559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Označiti ćemo poznanice. </a:t>
            </a:r>
          </a:p>
          <a:p>
            <a:endParaRPr lang="hr-HR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 Poznanice na lijevoj strani trebamo zbrojiti pa  preseliti </a:t>
            </a:r>
            <a:r>
              <a:rPr lang="hr-HR" u="sng">
                <a:latin typeface="Comic Sans MS" pitchFamily="66" charset="0"/>
              </a:rPr>
              <a:t>na desnu stranu</a:t>
            </a:r>
            <a:r>
              <a:rPr lang="hr-HR">
                <a:latin typeface="Comic Sans MS" pitchFamily="66" charset="0"/>
              </a:rPr>
              <a:t>!</a:t>
            </a:r>
          </a:p>
          <a:p>
            <a:endParaRPr lang="hr-HR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Uočimo i poznanicu koja je već  na </a:t>
            </a:r>
            <a:r>
              <a:rPr lang="hr-HR" u="sng">
                <a:latin typeface="Comic Sans MS" pitchFamily="66" charset="0"/>
              </a:rPr>
              <a:t>desnoj</a:t>
            </a:r>
            <a:r>
              <a:rPr lang="hr-HR">
                <a:latin typeface="Comic Sans MS" pitchFamily="66" charset="0"/>
              </a:rPr>
              <a:t> strani...</a:t>
            </a:r>
            <a:endParaRPr lang="en-US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1835150" y="32131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11413" y="32131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42988" y="2852738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4x +Lb +Lb = B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987675" y="321310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27088" y="3644900"/>
            <a:ext cx="2932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omic Sans MS" pitchFamily="66" charset="0"/>
              </a:rPr>
              <a:t>Sad su na redu </a:t>
            </a:r>
            <a:r>
              <a:rPr lang="hr-HR" u="sng">
                <a:latin typeface="Comic Sans MS" pitchFamily="66" charset="0"/>
              </a:rPr>
              <a:t>poznanice</a:t>
            </a:r>
            <a:r>
              <a:rPr lang="hr-HR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3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 animBg="1"/>
      <p:bldP spid="10" grpId="0" animBg="1"/>
      <p:bldP spid="11" grpId="0" animBg="1"/>
      <p:bldP spid="15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/>
      <p:bldP spid="23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9750" y="1052513"/>
            <a:ext cx="7704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Poznanica B  je bila na desnoj strani pa i ostaje na desnoj strani.</a:t>
            </a:r>
            <a:endParaRPr lang="en-US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Nju samo prepišemo!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700338" y="620713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Imaš li ideju što sad napraviti?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39750" y="1773238"/>
            <a:ext cx="7705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Naravno, onaj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2Lb </a:t>
            </a:r>
            <a:r>
              <a:rPr lang="hr-HR">
                <a:latin typeface="Comic Sans MS" pitchFamily="66" charset="0"/>
              </a:rPr>
              <a:t>znamo koliko iznosi pa bi ga trebali s lijeve strane </a:t>
            </a:r>
          </a:p>
          <a:p>
            <a:r>
              <a:rPr lang="hr-HR">
                <a:latin typeface="Comic Sans MS" pitchFamily="66" charset="0"/>
              </a:rPr>
              <a:t>prebaciti  na desnu (da nepoznanica budu same  na lijevoj strani).To se </a:t>
            </a:r>
          </a:p>
          <a:p>
            <a:r>
              <a:rPr lang="hr-HR">
                <a:latin typeface="Comic Sans MS" pitchFamily="66" charset="0"/>
              </a:rPr>
              <a:t>zaista može! Evo pravila koje koristimo prilikom prebacivanja: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188" y="620713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4x</a:t>
            </a:r>
            <a:endParaRPr lang="hr-HR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2988" y="620713"/>
            <a:ext cx="830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+ 2Lb</a:t>
            </a:r>
            <a:endParaRPr lang="hr-HR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35150" y="620713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=</a:t>
            </a:r>
            <a:endParaRPr lang="hr-HR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1050" y="620713"/>
            <a:ext cx="430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B</a:t>
            </a:r>
            <a:endParaRPr lang="hr-HR">
              <a:latin typeface="Calibri" pitchFamily="34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39750" y="3389313"/>
            <a:ext cx="7019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Kad se neki pribrojnik seli s jedne strane jednakosti na drugu,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 tada mijenja predznak!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539750" y="4581525"/>
            <a:ext cx="70199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Pritom je svejedno seli li se 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lijeve na desnu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desne na lijevu stranu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 oba slučaja mijenja predznak!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539750" y="3317875"/>
            <a:ext cx="7200900" cy="3024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7" grpId="0"/>
      <p:bldP spid="8" grpId="0"/>
      <p:bldP spid="9" grpId="0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05263"/>
            <a:ext cx="1954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539750" y="549275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Dakle, ako je ispred njega bio znak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plus</a:t>
            </a:r>
            <a:r>
              <a:rPr lang="hr-HR">
                <a:latin typeface="Comic Sans MS" pitchFamily="66" charset="0"/>
              </a:rPr>
              <a:t>, on će se pretvoriti u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minus</a:t>
            </a:r>
            <a:r>
              <a:rPr lang="hr-HR">
                <a:latin typeface="Comic Sans MS" pitchFamily="66" charset="0"/>
              </a:rPr>
              <a:t>. A ako je ispred njega bio znak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minus</a:t>
            </a:r>
            <a:r>
              <a:rPr lang="hr-HR">
                <a:latin typeface="Comic Sans MS" pitchFamily="66" charset="0"/>
              </a:rPr>
              <a:t>, on će se pretvoriti u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plus</a:t>
            </a:r>
            <a:r>
              <a:rPr lang="hr-HR">
                <a:latin typeface="Comic Sans MS" pitchFamily="66" charset="0"/>
              </a:rPr>
              <a:t>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4x + 2Lb = 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750" y="2781300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4x = B - 2Lb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971550" y="1557338"/>
            <a:ext cx="720725" cy="4746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750" y="3716338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4x = 250 – 2</a:t>
            </a:r>
            <a:r>
              <a:rPr lang="en-US" b="1">
                <a:solidFill>
                  <a:srgbClr val="0000CC"/>
                </a:solidFill>
                <a:latin typeface="Comic Sans MS" pitchFamily="66" charset="0"/>
              </a:rPr>
              <a:t>·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100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188" y="4581525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4x = 250 – 200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0800000">
            <a:off x="1331913" y="1412875"/>
            <a:ext cx="863600" cy="144463"/>
          </a:xfrm>
          <a:custGeom>
            <a:avLst/>
            <a:gdLst>
              <a:gd name="T0" fmla="*/ 2147483647 w 43188"/>
              <a:gd name="T1" fmla="*/ 2147483647 h 21600"/>
              <a:gd name="T2" fmla="*/ 0 w 43188"/>
              <a:gd name="T3" fmla="*/ 2147483647 h 21600"/>
              <a:gd name="T4" fmla="*/ 2147483647 w 43188"/>
              <a:gd name="T5" fmla="*/ 0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</a:path>
              <a:path w="43188" h="21600" stroke="0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  <a:lnTo>
                  <a:pt x="2159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9750" y="2133600"/>
            <a:ext cx="770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99"/>
                </a:solidFill>
                <a:latin typeface="Comic Sans MS" pitchFamily="66" charset="0"/>
              </a:rPr>
              <a:t>2Lb </a:t>
            </a:r>
            <a:r>
              <a:rPr lang="hr-HR">
                <a:latin typeface="Comic Sans MS" pitchFamily="66" charset="0"/>
              </a:rPr>
              <a:t>selimo s desne strane na lijevu, pa zato mijenjamo predznak.</a:t>
            </a:r>
          </a:p>
          <a:p>
            <a:r>
              <a:rPr lang="hr-HR">
                <a:latin typeface="Comic Sans MS" pitchFamily="66" charset="0"/>
              </a:rPr>
              <a:t>Dakle, umjesto </a:t>
            </a:r>
            <a:r>
              <a:rPr lang="hr-HR">
                <a:solidFill>
                  <a:srgbClr val="000099"/>
                </a:solidFill>
                <a:latin typeface="Comic Sans MS" pitchFamily="66" charset="0"/>
              </a:rPr>
              <a:t>+</a:t>
            </a:r>
            <a:r>
              <a:rPr lang="hr-HR" b="1">
                <a:solidFill>
                  <a:srgbClr val="000099"/>
                </a:solidFill>
                <a:latin typeface="Comic Sans MS" pitchFamily="66" charset="0"/>
              </a:rPr>
              <a:t>2Lb </a:t>
            </a:r>
            <a:r>
              <a:rPr lang="hr-HR">
                <a:latin typeface="Comic Sans MS" pitchFamily="66" charset="0"/>
              </a:rPr>
              <a:t>napisat ćemo</a:t>
            </a:r>
            <a:r>
              <a:rPr lang="hr-HR" b="1">
                <a:latin typeface="Comic Sans MS" pitchFamily="66" charset="0"/>
              </a:rPr>
              <a:t> </a:t>
            </a:r>
            <a:r>
              <a:rPr lang="hr-HR" b="1">
                <a:solidFill>
                  <a:srgbClr val="000099"/>
                </a:solidFill>
                <a:latin typeface="Comic Sans MS" pitchFamily="66" charset="0"/>
              </a:rPr>
              <a:t>-2Lb.</a:t>
            </a:r>
            <a:endParaRPr lang="en-US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321310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99"/>
                </a:solidFill>
                <a:latin typeface="Comic Sans MS" pitchFamily="66" charset="0"/>
              </a:rPr>
              <a:t>B i Lb </a:t>
            </a:r>
            <a:r>
              <a:rPr lang="hr-HR">
                <a:latin typeface="Comic Sans MS" pitchFamily="66" charset="0"/>
              </a:rPr>
              <a:t>su nam poznati pa umjesto njih upišemo njihove vrijednosti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4x = 50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1188" y="4149725"/>
            <a:ext cx="417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Prvo množimo, a zatim oduzimamo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95513" y="14843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- 2Lb</a:t>
            </a:r>
            <a:endParaRPr lang="hr-HR">
              <a:latin typeface="Calibri" pitchFamily="34" charset="0"/>
            </a:endParaRPr>
          </a:p>
        </p:txBody>
      </p:sp>
      <p:sp>
        <p:nvSpPr>
          <p:cNvPr id="17" name="Oval 48"/>
          <p:cNvSpPr>
            <a:spLocks noChangeArrowheads="1"/>
          </p:cNvSpPr>
          <p:nvPr/>
        </p:nvSpPr>
        <p:spPr bwMode="auto">
          <a:xfrm>
            <a:off x="2195513" y="1412875"/>
            <a:ext cx="863600" cy="474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1116013" y="5516563"/>
            <a:ext cx="360362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684213" y="54451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4</a:t>
            </a:r>
            <a:r>
              <a:rPr lang="en-US" b="1">
                <a:solidFill>
                  <a:srgbClr val="0000CC"/>
                </a:solidFill>
                <a:latin typeface="Comic Sans MS" pitchFamily="66" charset="0"/>
              </a:rPr>
              <a:t> · 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 = 50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8" name="Slika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229225"/>
            <a:ext cx="10096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Slika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5229225"/>
            <a:ext cx="1016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ounded Rectangular Callout 49"/>
          <p:cNvSpPr/>
          <p:nvPr/>
        </p:nvSpPr>
        <p:spPr>
          <a:xfrm>
            <a:off x="4356100" y="3644900"/>
            <a:ext cx="2232025" cy="1223963"/>
          </a:xfrm>
          <a:prstGeom prst="wedgeRoundRectCallout">
            <a:avLst>
              <a:gd name="adj1" fmla="val -40511"/>
              <a:gd name="adj2" fmla="val 74982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427538" y="3789363"/>
            <a:ext cx="21605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Ne zaboravi da je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>
                <a:latin typeface="Comic Sans MS" pitchFamily="66" charset="0"/>
              </a:rPr>
              <a:t> dužina na spojnom elementu!</a:t>
            </a:r>
          </a:p>
        </p:txBody>
      </p: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7308850" y="4005263"/>
            <a:ext cx="35877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7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44" grpId="0" animBg="1"/>
      <p:bldP spid="45" grpId="0"/>
      <p:bldP spid="50" grpId="0" animBg="1"/>
      <p:bldP spid="51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160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4 x = 50</a:t>
            </a:r>
            <a:endParaRPr 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971550" y="692150"/>
            <a:ext cx="719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Da bismo riješili jednadžbu, moramo naći koliki je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x </a:t>
            </a:r>
            <a:r>
              <a:rPr lang="hr-HR">
                <a:latin typeface="Comic Sans MS" pitchFamily="66" charset="0"/>
              </a:rPr>
              <a:t>!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971550" y="1268413"/>
            <a:ext cx="5688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Pitamo se:</a:t>
            </a:r>
          </a:p>
          <a:p>
            <a:endParaRPr lang="hr-HR" sz="600" b="1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·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__ = 50</a:t>
            </a:r>
            <a:endParaRPr lang="en-US" sz="2000" b="1">
              <a:solidFill>
                <a:srgbClr val="0000FF"/>
              </a:solidFill>
              <a:latin typeface="Comic Sans MS" pitchFamily="66" charset="0"/>
            </a:endParaRPr>
          </a:p>
          <a:p>
            <a:endParaRPr lang="hr-HR" sz="1000" b="1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Koji broj možemo upisati na praznu crtu?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900113" y="2781300"/>
            <a:ext cx="95996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Naravno, ovdje </a:t>
            </a:r>
            <a:r>
              <a:rPr lang="hr-HR" u="sng">
                <a:latin typeface="Comic Sans MS" pitchFamily="66" charset="0"/>
              </a:rPr>
              <a:t>ne možemo</a:t>
            </a:r>
            <a:r>
              <a:rPr lang="hr-HR">
                <a:latin typeface="Comic Sans MS" pitchFamily="66" charset="0"/>
              </a:rPr>
              <a:t> napamet lako naći rješenje jer to </a:t>
            </a:r>
          </a:p>
          <a:p>
            <a:r>
              <a:rPr lang="hr-HR">
                <a:latin typeface="Comic Sans MS" pitchFamily="66" charset="0"/>
              </a:rPr>
              <a:t>rješenje očito nije prirodan broj (bit će razlomak).</a:t>
            </a:r>
          </a:p>
          <a:p>
            <a:r>
              <a:rPr lang="hr-HR">
                <a:latin typeface="Comic Sans MS" pitchFamily="66" charset="0"/>
              </a:rPr>
              <a:t>Stoga naučimo postupak koji će nam pomoći u ovakvim slučajevima...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27088" y="4005263"/>
            <a:ext cx="547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Što moramo napraviti sa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4x</a:t>
            </a:r>
            <a:r>
              <a:rPr lang="hr-HR">
                <a:latin typeface="Comic Sans MS" pitchFamily="66" charset="0"/>
              </a:rPr>
              <a:t> da bismo dobili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>
                <a:latin typeface="Comic Sans MS" pitchFamily="66" charset="0"/>
              </a:rPr>
              <a:t> 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27088" y="4365625"/>
            <a:ext cx="288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Trebamo </a:t>
            </a:r>
            <a:r>
              <a:rPr lang="hr-HR" u="sng">
                <a:latin typeface="Comic Sans MS" pitchFamily="66" charset="0"/>
              </a:rPr>
              <a:t>podijeliti sa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4</a:t>
            </a:r>
            <a:r>
              <a:rPr lang="hr-HR">
                <a:latin typeface="Comic Sans MS" pitchFamily="66" charset="0"/>
              </a:rPr>
              <a:t>!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900113" y="4797425"/>
            <a:ext cx="7127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A ako lijevu stranu jednadžbe dijelimo sa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hr-HR">
                <a:latin typeface="Comic Sans MS" pitchFamily="66" charset="0"/>
              </a:rPr>
              <a:t>, onda i desnu stranu</a:t>
            </a:r>
          </a:p>
          <a:p>
            <a:r>
              <a:rPr lang="hr-HR">
                <a:latin typeface="Comic Sans MS" pitchFamily="66" charset="0"/>
              </a:rPr>
              <a:t> moramo podijeliti sa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hr-HR">
                <a:latin typeface="Comic Sans MS" pitchFamily="66" charset="0"/>
              </a:rPr>
              <a:t>  (ako želimo da i dalje vrijedi jednakost)!</a:t>
            </a:r>
          </a:p>
          <a:p>
            <a:endParaRPr lang="hr-HR" sz="1000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Dakle, </a:t>
            </a:r>
            <a:r>
              <a:rPr lang="hr-HR" u="sng">
                <a:latin typeface="Comic Sans MS" pitchFamily="66" charset="0"/>
              </a:rPr>
              <a:t>obje strane jednadžbe</a:t>
            </a:r>
            <a:r>
              <a:rPr lang="hr-HR">
                <a:latin typeface="Comic Sans MS" pitchFamily="66" charset="0"/>
              </a:rPr>
              <a:t> podijelimo sa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hr-HR">
                <a:latin typeface="Comic Sans MS" pitchFamily="66" charset="0"/>
              </a:rPr>
              <a:t>!</a:t>
            </a:r>
          </a:p>
          <a:p>
            <a:r>
              <a:rPr lang="hr-HR">
                <a:latin typeface="Comic Sans MS" pitchFamily="66" charset="0"/>
              </a:rPr>
              <a:t>To zapisujemo pomoću kose crte, ovako...</a:t>
            </a:r>
            <a:endParaRPr lang="en-US" u="sng">
              <a:latin typeface="Comic Sans MS" pitchFamily="66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1042988" y="260350"/>
            <a:ext cx="1296987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169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4 x = 50</a:t>
            </a:r>
            <a:endParaRPr 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84438" y="1557338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Kosa crta označava da ono što piše iza nje treba napraviti s obje strane jednadžbe!!!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124075" y="692150"/>
            <a:ext cx="790575" cy="579438"/>
            <a:chOff x="1656" y="436"/>
            <a:chExt cx="498" cy="365"/>
          </a:xfrm>
        </p:grpSpPr>
        <p:sp>
          <p:nvSpPr>
            <p:cNvPr id="42014" name="Text Box 14"/>
            <p:cNvSpPr txBox="1">
              <a:spLocks noChangeArrowheads="1"/>
            </p:cNvSpPr>
            <p:nvPr/>
          </p:nvSpPr>
          <p:spPr bwMode="auto">
            <a:xfrm>
              <a:off x="1656" y="436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sz="3200" b="1">
                  <a:solidFill>
                    <a:srgbClr val="0000FF"/>
                  </a:solidFill>
                  <a:latin typeface="Comic Sans MS" pitchFamily="66" charset="0"/>
                </a:rPr>
                <a:t>/</a:t>
              </a:r>
              <a:endParaRPr lang="en-US" sz="32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015" name="Text Box 15"/>
            <p:cNvSpPr txBox="1">
              <a:spLocks noChangeArrowheads="1"/>
            </p:cNvSpPr>
            <p:nvPr/>
          </p:nvSpPr>
          <p:spPr bwMode="auto">
            <a:xfrm>
              <a:off x="1837" y="504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sz="2000" b="1">
                  <a:solidFill>
                    <a:srgbClr val="0000FF"/>
                  </a:solidFill>
                  <a:latin typeface="Comic Sans MS" pitchFamily="66" charset="0"/>
                </a:rPr>
                <a:t>:4</a:t>
              </a:r>
              <a:endParaRPr lang="en-US" sz="20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33808" name="Line 16"/>
          <p:cNvSpPr>
            <a:spLocks noChangeShapeType="1"/>
          </p:cNvSpPr>
          <p:nvPr/>
        </p:nvSpPr>
        <p:spPr bwMode="auto">
          <a:xfrm flipH="1" flipV="1">
            <a:off x="2339975" y="1196975"/>
            <a:ext cx="1444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55650" y="2205038"/>
            <a:ext cx="6516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Dakle, obje strane jednadžbe ovdje trebamo podijeliti sa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hr-HR">
                <a:latin typeface="Comic Sans MS" pitchFamily="66" charset="0"/>
              </a:rPr>
              <a:t>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55650" y="2636838"/>
            <a:ext cx="525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Kad lijevu stranu jednadžbe podijelimo sa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hr-HR">
                <a:latin typeface="Comic Sans MS" pitchFamily="66" charset="0"/>
              </a:rPr>
              <a:t>.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042988" y="692150"/>
            <a:ext cx="215900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2413000" y="692150"/>
            <a:ext cx="431800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755650" y="3068638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Računamo 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4x : 4</a:t>
            </a:r>
            <a:r>
              <a:rPr lang="hr-HR">
                <a:latin typeface="Comic Sans MS" pitchFamily="66" charset="0"/>
              </a:rPr>
              <a:t>, a to je </a:t>
            </a:r>
            <a:r>
              <a:rPr lang="hr-HR" b="1" u="sng">
                <a:solidFill>
                  <a:srgbClr val="0000FF"/>
                </a:solidFill>
                <a:latin typeface="Comic Sans MS" pitchFamily="66" charset="0"/>
              </a:rPr>
              <a:t> x </a:t>
            </a:r>
            <a:r>
              <a:rPr lang="hr-HR">
                <a:latin typeface="Comic Sans MS" pitchFamily="66" charset="0"/>
              </a:rPr>
              <a:t>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971550" y="4508500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 =</a:t>
            </a:r>
            <a:endParaRPr lang="en-US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14475" y="4364038"/>
            <a:ext cx="682625" cy="727075"/>
            <a:chOff x="5057" y="1093"/>
            <a:chExt cx="430" cy="458"/>
          </a:xfrm>
        </p:grpSpPr>
        <p:sp>
          <p:nvSpPr>
            <p:cNvPr id="42011" name="Text Box 19"/>
            <p:cNvSpPr txBox="1">
              <a:spLocks noChangeArrowheads="1"/>
            </p:cNvSpPr>
            <p:nvPr/>
          </p:nvSpPr>
          <p:spPr bwMode="auto">
            <a:xfrm>
              <a:off x="5057" y="1117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b="1">
                  <a:solidFill>
                    <a:srgbClr val="0000FF"/>
                  </a:solidFill>
                  <a:latin typeface="Comic Sans MS" pitchFamily="66" charset="0"/>
                </a:rPr>
                <a:t>50</a:t>
              </a:r>
              <a:endParaRPr lang="en-US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012" name="Text Box 20"/>
            <p:cNvSpPr txBox="1">
              <a:spLocks noChangeArrowheads="1"/>
            </p:cNvSpPr>
            <p:nvPr/>
          </p:nvSpPr>
          <p:spPr bwMode="auto">
            <a:xfrm>
              <a:off x="5078" y="1320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b="1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endParaRPr lang="en-US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013" name="Text Box 21"/>
            <p:cNvSpPr txBox="1">
              <a:spLocks noChangeArrowheads="1"/>
            </p:cNvSpPr>
            <p:nvPr/>
          </p:nvSpPr>
          <p:spPr bwMode="auto">
            <a:xfrm>
              <a:off x="5078" y="1093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sz="2400" b="1">
                  <a:solidFill>
                    <a:srgbClr val="0000FF"/>
                  </a:solidFill>
                  <a:latin typeface="Comic Sans MS" pitchFamily="66" charset="0"/>
                </a:rPr>
                <a:t>__</a:t>
              </a:r>
              <a:endParaRPr lang="en-US" sz="2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900113" y="5876925"/>
            <a:ext cx="54006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Dakle,</a:t>
            </a:r>
          </a:p>
          <a:p>
            <a:pPr algn="ctr"/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uvijek dijelimo s onim brojem koji je uz x !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900113" y="5157788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x =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1331913" y="51577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12,5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900113" y="5157788"/>
            <a:ext cx="1223962" cy="403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00113" y="3573463"/>
            <a:ext cx="50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4x</a:t>
            </a:r>
          </a:p>
          <a:p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27088" y="3644900"/>
            <a:ext cx="86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___</a:t>
            </a:r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00113" y="39338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4</a:t>
            </a:r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331913" y="37163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= </a:t>
            </a:r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92275" y="36449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___</a:t>
            </a:r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619250" y="3573463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50</a:t>
            </a:r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835150" y="3933825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</a:t>
            </a:r>
            <a:endParaRPr lang="hr-HR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1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157788"/>
            <a:ext cx="1016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ular Callout 34"/>
          <p:cNvSpPr/>
          <p:nvPr/>
        </p:nvSpPr>
        <p:spPr>
          <a:xfrm>
            <a:off x="4859338" y="3357563"/>
            <a:ext cx="2952750" cy="1727200"/>
          </a:xfrm>
          <a:prstGeom prst="wedgeRoundRectCallout">
            <a:avLst>
              <a:gd name="adj1" fmla="val 64724"/>
              <a:gd name="adj2" fmla="val 48331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48263" y="3500438"/>
            <a:ext cx="26638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Veličinu</a:t>
            </a:r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  x  </a:t>
            </a:r>
            <a:r>
              <a:rPr lang="hr-HR">
                <a:latin typeface="Calibri" pitchFamily="34" charset="0"/>
              </a:rPr>
              <a:t>za PPr T 20  i </a:t>
            </a:r>
          </a:p>
          <a:p>
            <a:r>
              <a:rPr lang="hr-HR">
                <a:latin typeface="Calibri" pitchFamily="34" charset="0"/>
              </a:rPr>
              <a:t>PPr L 20 zapiši u za to predviđenu tablicu u svojoj Zbirci vježbi i zadataka.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573463"/>
            <a:ext cx="13795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3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3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3804" grpId="0"/>
      <p:bldP spid="33808" grpId="0" animBg="1"/>
      <p:bldP spid="33809" grpId="0"/>
      <p:bldP spid="33810" grpId="0"/>
      <p:bldP spid="33811" grpId="0" animBg="1"/>
      <p:bldP spid="33813" grpId="0" animBg="1"/>
      <p:bldP spid="33814" grpId="0"/>
      <p:bldP spid="20" grpId="0"/>
      <p:bldP spid="26" grpId="0" animBg="1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35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647700" y="474663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Kako bismo provjerili je li rješenje točno?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647700" y="908050"/>
            <a:ext cx="842486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Jednostavno:</a:t>
            </a:r>
          </a:p>
          <a:p>
            <a:r>
              <a:rPr lang="hr-HR">
                <a:latin typeface="Comic Sans MS" pitchFamily="66" charset="0"/>
              </a:rPr>
              <a:t>Uvrstimo rješenje  </a:t>
            </a:r>
            <a:r>
              <a:rPr lang="hr-HR" b="1">
                <a:solidFill>
                  <a:srgbClr val="0033CC"/>
                </a:solidFill>
                <a:latin typeface="Comic Sans MS" pitchFamily="66" charset="0"/>
              </a:rPr>
              <a:t>12.5</a:t>
            </a:r>
            <a:r>
              <a:rPr lang="hr-HR">
                <a:latin typeface="Comic Sans MS" pitchFamily="66" charset="0"/>
              </a:rPr>
              <a:t>  umjesto  </a:t>
            </a:r>
            <a:r>
              <a:rPr lang="hr-HR" b="1">
                <a:solidFill>
                  <a:srgbClr val="0033CC"/>
                </a:solidFill>
                <a:latin typeface="Comic Sans MS" pitchFamily="66" charset="0"/>
              </a:rPr>
              <a:t>x</a:t>
            </a:r>
            <a:r>
              <a:rPr lang="hr-HR">
                <a:latin typeface="Comic Sans MS" pitchFamily="66" charset="0"/>
              </a:rPr>
              <a:t>  na lijevoj strani početne jednadžbe i izračunajmo lijevu stranu. </a:t>
            </a:r>
          </a:p>
          <a:p>
            <a:r>
              <a:rPr lang="hr-HR">
                <a:latin typeface="Comic Sans MS" pitchFamily="66" charset="0"/>
              </a:rPr>
              <a:t>Ako dobijemo isti rezultat, onda je rješenje točno.</a:t>
            </a:r>
          </a:p>
          <a:p>
            <a:endParaRPr lang="hr-HR" sz="800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Pa provjerimo to! </a:t>
            </a:r>
          </a:p>
          <a:p>
            <a:r>
              <a:rPr lang="hr-HR">
                <a:latin typeface="Comic Sans MS" pitchFamily="66" charset="0"/>
              </a:rPr>
              <a:t>Uvrstimo u lijevu stranu jednadžbe...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9681" name="Text Box 49"/>
          <p:cNvSpPr txBox="1">
            <a:spLocks noChangeArrowheads="1"/>
          </p:cNvSpPr>
          <p:nvPr/>
        </p:nvSpPr>
        <p:spPr bwMode="auto">
          <a:xfrm>
            <a:off x="649288" y="3390900"/>
            <a:ext cx="543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12,5 +100 + 2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12,5 + 100 + 12.5 = 250 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539750" y="5445125"/>
            <a:ext cx="820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Dobili smo iste rezultate, a to nam govori da smo jednadžbu točno riješili.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4213" y="2781300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x + Lb + 2x + Lb + x = B 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684213" y="3933825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12,5 +100 + 25 + 100 + 12.5 = 250 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684213" y="4581525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CC"/>
                </a:solidFill>
                <a:latin typeface="Comic Sans MS" pitchFamily="66" charset="0"/>
              </a:rPr>
              <a:t>250 = 250 </a:t>
            </a:r>
            <a:endParaRPr lang="en-US" sz="2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213" y="4508500"/>
            <a:ext cx="1511300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69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69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69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69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3000"/>
                                        <p:tgtEl>
                                          <p:spTgt spid="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8" grpId="0"/>
      <p:bldP spid="69681" grpId="0"/>
      <p:bldP spid="69694" grpId="0"/>
      <p:bldP spid="8" grpId="0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13100"/>
            <a:ext cx="15843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213100"/>
            <a:ext cx="15827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658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157788"/>
            <a:ext cx="647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88" y="5229225"/>
            <a:ext cx="16573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941888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5229225"/>
            <a:ext cx="16557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158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133600"/>
            <a:ext cx="1582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060575"/>
            <a:ext cx="658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844675"/>
            <a:ext cx="865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60575"/>
            <a:ext cx="647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133725" y="4006850"/>
            <a:ext cx="433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411413" y="4292600"/>
            <a:ext cx="1728787" cy="95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5" name="Straight Connector 26"/>
          <p:cNvCxnSpPr>
            <a:cxnSpLocks noChangeShapeType="1"/>
          </p:cNvCxnSpPr>
          <p:nvPr/>
        </p:nvCxnSpPr>
        <p:spPr bwMode="auto">
          <a:xfrm>
            <a:off x="4140200" y="42211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Straight Connector 26"/>
          <p:cNvCxnSpPr>
            <a:cxnSpLocks noChangeShapeType="1"/>
          </p:cNvCxnSpPr>
          <p:nvPr/>
        </p:nvCxnSpPr>
        <p:spPr bwMode="auto">
          <a:xfrm>
            <a:off x="4427538" y="42211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46"/>
          <p:cNvCxnSpPr/>
          <p:nvPr/>
        </p:nvCxnSpPr>
        <p:spPr bwMode="auto">
          <a:xfrm>
            <a:off x="2268538" y="4654550"/>
            <a:ext cx="403225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8" name="Straight Connector 26"/>
          <p:cNvCxnSpPr>
            <a:cxnSpLocks noChangeShapeType="1"/>
          </p:cNvCxnSpPr>
          <p:nvPr/>
        </p:nvCxnSpPr>
        <p:spPr bwMode="auto">
          <a:xfrm>
            <a:off x="6300788" y="45831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26"/>
          <p:cNvCxnSpPr>
            <a:cxnSpLocks noChangeShapeType="1"/>
          </p:cNvCxnSpPr>
          <p:nvPr/>
        </p:nvCxnSpPr>
        <p:spPr bwMode="auto">
          <a:xfrm>
            <a:off x="2268538" y="45831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TextBox 80"/>
          <p:cNvSpPr txBox="1">
            <a:spLocks noChangeArrowheads="1"/>
          </p:cNvSpPr>
          <p:nvPr/>
        </p:nvSpPr>
        <p:spPr bwMode="auto">
          <a:xfrm>
            <a:off x="3997325" y="4367213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B=220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2268538" y="4292600"/>
            <a:ext cx="142875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2" name="Straight Connector 26"/>
          <p:cNvCxnSpPr>
            <a:cxnSpLocks noChangeShapeType="1"/>
          </p:cNvCxnSpPr>
          <p:nvPr/>
        </p:nvCxnSpPr>
        <p:spPr bwMode="auto">
          <a:xfrm>
            <a:off x="2411413" y="42211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Straight Connector 27"/>
          <p:cNvCxnSpPr>
            <a:cxnSpLocks noChangeShapeType="1"/>
          </p:cNvCxnSpPr>
          <p:nvPr/>
        </p:nvCxnSpPr>
        <p:spPr bwMode="auto">
          <a:xfrm>
            <a:off x="2268538" y="4222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53"/>
          <p:cNvCxnSpPr/>
          <p:nvPr/>
        </p:nvCxnSpPr>
        <p:spPr bwMode="auto">
          <a:xfrm>
            <a:off x="4140200" y="4292600"/>
            <a:ext cx="2873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6" name="Straight Connector 27"/>
          <p:cNvCxnSpPr>
            <a:cxnSpLocks noChangeShapeType="1"/>
          </p:cNvCxnSpPr>
          <p:nvPr/>
        </p:nvCxnSpPr>
        <p:spPr bwMode="auto">
          <a:xfrm>
            <a:off x="4284663" y="4222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149850" y="4006850"/>
            <a:ext cx="433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4427538" y="4292600"/>
            <a:ext cx="17287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9" name="Straight Connector 26"/>
          <p:cNvCxnSpPr>
            <a:cxnSpLocks noChangeShapeType="1"/>
          </p:cNvCxnSpPr>
          <p:nvPr/>
        </p:nvCxnSpPr>
        <p:spPr bwMode="auto">
          <a:xfrm>
            <a:off x="6300788" y="42227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Straight Connector 59"/>
          <p:cNvCxnSpPr/>
          <p:nvPr/>
        </p:nvCxnSpPr>
        <p:spPr bwMode="auto">
          <a:xfrm>
            <a:off x="6156325" y="4292600"/>
            <a:ext cx="144463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2" name="Straight Connector 27"/>
          <p:cNvCxnSpPr>
            <a:cxnSpLocks noChangeShapeType="1"/>
          </p:cNvCxnSpPr>
          <p:nvPr/>
        </p:nvCxnSpPr>
        <p:spPr bwMode="auto">
          <a:xfrm>
            <a:off x="6156325" y="42211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51050" y="3933825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995738" y="3933825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11638" y="393382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flipH="1">
            <a:off x="6156325" y="3933825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95288" y="260350"/>
            <a:ext cx="7489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omic Sans MS" pitchFamily="66" charset="0"/>
              </a:rPr>
              <a:t>2. ZADATAK : </a:t>
            </a:r>
          </a:p>
          <a:p>
            <a:r>
              <a:rPr lang="hr-HR" sz="2000">
                <a:latin typeface="Comic Sans MS" pitchFamily="66" charset="0"/>
              </a:rPr>
              <a:t>  Na temelju potrebne dužine sklopa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B = 220  </a:t>
            </a:r>
            <a:r>
              <a:rPr lang="hr-HR" sz="2000">
                <a:latin typeface="Comic Sans MS" pitchFamily="66" charset="0"/>
              </a:rPr>
              <a:t>i saznanja </a:t>
            </a:r>
          </a:p>
          <a:p>
            <a:r>
              <a:rPr lang="hr-HR" sz="2000">
                <a:latin typeface="Comic Sans MS" pitchFamily="66" charset="0"/>
              </a:rPr>
              <a:t>  koliko iznose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= 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= x = 12,5  </a:t>
            </a:r>
            <a:r>
              <a:rPr lang="hr-HR" sz="2000">
                <a:latin typeface="Comic Sans MS" pitchFamily="66" charset="0"/>
              </a:rPr>
              <a:t>izračunaj  dužinu cijevi     </a:t>
            </a:r>
          </a:p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 Lb = ? </a:t>
            </a:r>
            <a:r>
              <a:rPr lang="hr-HR" sz="2000">
                <a:latin typeface="Comic Sans MS" pitchFamily="66" charset="0"/>
              </a:rPr>
              <a:t>te izradi traženi sklop. 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7019925" y="4292600"/>
            <a:ext cx="1671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rgbClr val="FF3300"/>
                </a:solidFill>
                <a:latin typeface="Comic Sans MS" pitchFamily="66" charset="0"/>
              </a:rPr>
              <a:t>Lb = ? </a:t>
            </a:r>
            <a:endParaRPr lang="hr-HR" sz="3200">
              <a:solidFill>
                <a:srgbClr val="FF33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140200" y="6165850"/>
            <a:ext cx="2873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70" name="Straight Connector 27"/>
          <p:cNvCxnSpPr>
            <a:cxnSpLocks noChangeShapeType="1"/>
          </p:cNvCxnSpPr>
          <p:nvPr/>
        </p:nvCxnSpPr>
        <p:spPr bwMode="auto">
          <a:xfrm>
            <a:off x="4140200" y="60944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4427538" y="60944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>
            <a:off x="4283075" y="60944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" name="Straight Connector 72"/>
          <p:cNvCxnSpPr/>
          <p:nvPr/>
        </p:nvCxnSpPr>
        <p:spPr bwMode="auto">
          <a:xfrm>
            <a:off x="1981200" y="6164263"/>
            <a:ext cx="15827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74" name="Straight Connector 26"/>
          <p:cNvCxnSpPr>
            <a:cxnSpLocks noChangeShapeType="1"/>
          </p:cNvCxnSpPr>
          <p:nvPr/>
        </p:nvCxnSpPr>
        <p:spPr bwMode="auto">
          <a:xfrm>
            <a:off x="3563938" y="60928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Straight Connector 26"/>
          <p:cNvCxnSpPr>
            <a:cxnSpLocks noChangeShapeType="1"/>
          </p:cNvCxnSpPr>
          <p:nvPr/>
        </p:nvCxnSpPr>
        <p:spPr bwMode="auto">
          <a:xfrm>
            <a:off x="1981200" y="60928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Straight Connector 75"/>
          <p:cNvCxnSpPr/>
          <p:nvPr/>
        </p:nvCxnSpPr>
        <p:spPr bwMode="auto">
          <a:xfrm>
            <a:off x="5076825" y="6164263"/>
            <a:ext cx="15843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77" name="Straight Connector 26"/>
          <p:cNvCxnSpPr>
            <a:cxnSpLocks noChangeShapeType="1"/>
          </p:cNvCxnSpPr>
          <p:nvPr/>
        </p:nvCxnSpPr>
        <p:spPr bwMode="auto">
          <a:xfrm>
            <a:off x="6659563" y="60928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Straight Connector 26"/>
          <p:cNvCxnSpPr>
            <a:cxnSpLocks noChangeShapeType="1"/>
          </p:cNvCxnSpPr>
          <p:nvPr/>
        </p:nvCxnSpPr>
        <p:spPr bwMode="auto">
          <a:xfrm>
            <a:off x="5075238" y="60944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TextBox 37"/>
          <p:cNvSpPr txBox="1">
            <a:spLocks noChangeArrowheads="1"/>
          </p:cNvSpPr>
          <p:nvPr/>
        </p:nvSpPr>
        <p:spPr bwMode="auto">
          <a:xfrm>
            <a:off x="2268538" y="5876925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 = ?</a:t>
            </a:r>
            <a:endParaRPr lang="hr-HR" sz="1600" b="1">
              <a:latin typeface="Calibri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148263" y="5876925"/>
            <a:ext cx="1296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Lb = ?</a:t>
            </a:r>
            <a:r>
              <a:rPr lang="hr-HR" sz="1600" b="1">
                <a:latin typeface="Calibri" pitchFamily="34" charset="0"/>
              </a:rPr>
              <a:t> </a:t>
            </a:r>
          </a:p>
        </p:txBody>
      </p:sp>
      <p:cxnSp>
        <p:nvCxnSpPr>
          <p:cNvPr id="81" name="Straight Connector 26"/>
          <p:cNvCxnSpPr>
            <a:cxnSpLocks noChangeShapeType="1"/>
          </p:cNvCxnSpPr>
          <p:nvPr/>
        </p:nvCxnSpPr>
        <p:spPr bwMode="auto">
          <a:xfrm>
            <a:off x="1403350" y="609441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" name="Straight Connector 81"/>
          <p:cNvCxnSpPr/>
          <p:nvPr/>
        </p:nvCxnSpPr>
        <p:spPr bwMode="auto">
          <a:xfrm>
            <a:off x="1258888" y="6165850"/>
            <a:ext cx="14446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84" name="Straight Connector 27"/>
          <p:cNvCxnSpPr>
            <a:cxnSpLocks noChangeShapeType="1"/>
          </p:cNvCxnSpPr>
          <p:nvPr/>
        </p:nvCxnSpPr>
        <p:spPr bwMode="auto">
          <a:xfrm>
            <a:off x="1258888" y="60928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187450" y="580548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86" name="Straight Connector 26"/>
          <p:cNvCxnSpPr>
            <a:cxnSpLocks noChangeShapeType="1"/>
          </p:cNvCxnSpPr>
          <p:nvPr/>
        </p:nvCxnSpPr>
        <p:spPr bwMode="auto">
          <a:xfrm>
            <a:off x="7380288" y="60928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7" name="Straight Connector 86"/>
          <p:cNvCxnSpPr/>
          <p:nvPr/>
        </p:nvCxnSpPr>
        <p:spPr bwMode="auto">
          <a:xfrm>
            <a:off x="7235825" y="6165850"/>
            <a:ext cx="144463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89" name="Straight Connector 27"/>
          <p:cNvCxnSpPr>
            <a:cxnSpLocks noChangeShapeType="1"/>
          </p:cNvCxnSpPr>
          <p:nvPr/>
        </p:nvCxnSpPr>
        <p:spPr bwMode="auto">
          <a:xfrm>
            <a:off x="7235825" y="609282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164388" y="580548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995738" y="580548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211638" y="5805488"/>
            <a:ext cx="28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141663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2924175"/>
            <a:ext cx="86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141663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63" grpId="0"/>
      <p:bldP spid="64" grpId="0"/>
      <p:bldP spid="65" grpId="0"/>
      <p:bldP spid="66" grpId="0"/>
      <p:bldP spid="67" grpId="0"/>
      <p:bldP spid="68" grpId="0"/>
      <p:bldP spid="79" grpId="0"/>
      <p:bldP spid="80" grpId="0"/>
      <p:bldP spid="85" grpId="0"/>
      <p:bldP spid="90" grpId="0"/>
      <p:bldP spid="91" grpId="0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27088" y="2205038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4x + 2Lb = B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55650" y="321310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2Lb = 220 – 4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·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12,5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51050" y="4221163"/>
            <a:ext cx="790575" cy="584200"/>
            <a:chOff x="1656" y="436"/>
            <a:chExt cx="498" cy="368"/>
          </a:xfrm>
        </p:grpSpPr>
        <p:sp>
          <p:nvSpPr>
            <p:cNvPr id="45081" name="Text Box 20"/>
            <p:cNvSpPr txBox="1">
              <a:spLocks noChangeArrowheads="1"/>
            </p:cNvSpPr>
            <p:nvPr/>
          </p:nvSpPr>
          <p:spPr bwMode="auto">
            <a:xfrm>
              <a:off x="1656" y="436"/>
              <a:ext cx="3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sz="3200" b="1">
                  <a:solidFill>
                    <a:srgbClr val="0000FF"/>
                  </a:solidFill>
                  <a:latin typeface="Comic Sans MS" pitchFamily="66" charset="0"/>
                </a:rPr>
                <a:t>/</a:t>
              </a:r>
              <a:endParaRPr lang="en-US" sz="32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082" name="Text Box 21"/>
            <p:cNvSpPr txBox="1">
              <a:spLocks noChangeArrowheads="1"/>
            </p:cNvSpPr>
            <p:nvPr/>
          </p:nvSpPr>
          <p:spPr bwMode="auto">
            <a:xfrm>
              <a:off x="1837" y="504"/>
              <a:ext cx="3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b="1">
                  <a:solidFill>
                    <a:srgbClr val="0000FF"/>
                  </a:solidFill>
                  <a:latin typeface="Comic Sans MS" pitchFamily="66" charset="0"/>
                </a:rPr>
                <a:t>:2</a:t>
              </a:r>
              <a:endParaRPr lang="en-US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898525" y="5878513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Lb =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1330325" y="5878513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85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898525" y="5878513"/>
            <a:ext cx="1223963" cy="403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827088" y="2205038"/>
            <a:ext cx="431800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27088" y="43656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2Lb = 170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7088" y="4870450"/>
            <a:ext cx="792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2Lb</a:t>
            </a:r>
          </a:p>
          <a:p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7088" y="494188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___</a:t>
            </a:r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71550" y="522922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03350" y="5013325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= </a:t>
            </a:r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63713" y="494188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___</a:t>
            </a:r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47813" y="4870450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170</a:t>
            </a:r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06588" y="52292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27088" y="2781300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2Lb = B – 4x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55650" y="3789363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2Lb = 220 – 50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27088" y="1628775"/>
            <a:ext cx="310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x + Lb + 2x + Lb + x = B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Arc 21"/>
          <p:cNvSpPr>
            <a:spLocks/>
          </p:cNvSpPr>
          <p:nvPr/>
        </p:nvSpPr>
        <p:spPr bwMode="auto">
          <a:xfrm rot="10800000">
            <a:off x="1187450" y="2062163"/>
            <a:ext cx="1439863" cy="215900"/>
          </a:xfrm>
          <a:custGeom>
            <a:avLst/>
            <a:gdLst>
              <a:gd name="T0" fmla="*/ 2147483647 w 43188"/>
              <a:gd name="T1" fmla="*/ 2147483647 h 21600"/>
              <a:gd name="T2" fmla="*/ 0 w 43188"/>
              <a:gd name="T3" fmla="*/ 2147483647 h 21600"/>
              <a:gd name="T4" fmla="*/ 2147483647 w 43188"/>
              <a:gd name="T5" fmla="*/ 0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</a:path>
              <a:path w="43188" h="21600" stroke="0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  <a:lnTo>
                  <a:pt x="2159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555875" y="2205038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-4x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2555875" y="2205038"/>
            <a:ext cx="719138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45078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76700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4643438" y="836613"/>
            <a:ext cx="3671887" cy="1944687"/>
          </a:xfrm>
          <a:prstGeom prst="wedgeRoundRectCallout">
            <a:avLst>
              <a:gd name="adj1" fmla="val 19616"/>
              <a:gd name="adj2" fmla="val 96167"/>
              <a:gd name="adj3" fmla="val 16667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r-HR" sz="1100">
                <a:latin typeface="Calibri" pitchFamily="34" charset="0"/>
              </a:rPr>
              <a:t> </a:t>
            </a:r>
            <a:r>
              <a:rPr lang="hr-HR" sz="2000">
                <a:latin typeface="Calibri" pitchFamily="34" charset="0"/>
              </a:rPr>
              <a:t>Sjećam se  savjeta svog majstora kad sam bio naučnik, govorio mi je:</a:t>
            </a:r>
          </a:p>
          <a:p>
            <a:pPr>
              <a:spcAft>
                <a:spcPts val="1000"/>
              </a:spcAft>
            </a:pPr>
            <a:r>
              <a:rPr lang="hr-HR" sz="2000" b="1">
                <a:latin typeface="Calibri" pitchFamily="34" charset="0"/>
              </a:rPr>
              <a:t>„Tri puta računaj i mjeri, a jednom sijeci“</a:t>
            </a:r>
          </a:p>
          <a:p>
            <a:endParaRPr lang="sr-Latn-CS">
              <a:latin typeface="Calibri" pitchFamily="34" charset="0"/>
            </a:endParaRPr>
          </a:p>
        </p:txBody>
      </p:sp>
      <p:pic>
        <p:nvPicPr>
          <p:cNvPr id="450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4813"/>
            <a:ext cx="25447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7" grpId="0"/>
      <p:bldP spid="69654" grpId="0"/>
      <p:bldP spid="69680" grpId="0" animBg="1"/>
      <p:bldP spid="33" grpId="0"/>
      <p:bldP spid="16" grpId="0"/>
      <p:bldP spid="25" grpId="0"/>
      <p:bldP spid="26" grpId="0"/>
      <p:bldP spid="27" grpId="0"/>
      <p:bldP spid="29" grpId="0" animBg="1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765175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Na postojeću cijev u vrtu ugradi razvod s dva priključka za</a:t>
            </a:r>
          </a:p>
          <a:p>
            <a:r>
              <a:rPr lang="hr-HR">
                <a:latin typeface="Comic Sans MS" pitchFamily="66" charset="0"/>
              </a:rPr>
              <a:t>zalijevanje vrta.</a:t>
            </a: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900113" y="260350"/>
            <a:ext cx="368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PRIPREMA ZA PRVI ZADATAK</a:t>
            </a:r>
            <a:endParaRPr lang="hr-HR" b="1">
              <a:latin typeface="Calibri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844675"/>
            <a:ext cx="431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716338"/>
            <a:ext cx="19764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716338"/>
            <a:ext cx="1944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357563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437063"/>
            <a:ext cx="3024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63" y="4292600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43706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437063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3644900"/>
            <a:ext cx="8651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292600"/>
            <a:ext cx="29511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437063"/>
            <a:ext cx="2879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3644900"/>
            <a:ext cx="863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1763713" y="4868863"/>
            <a:ext cx="4968875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76600" y="4508500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280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3357563"/>
            <a:ext cx="7581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8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9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1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1568E-6 L 2.22222E-6 -0.0946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502025"/>
            <a:ext cx="3063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89138"/>
            <a:ext cx="3190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29000"/>
            <a:ext cx="331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701800"/>
            <a:ext cx="3527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149600"/>
            <a:ext cx="1152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860675"/>
            <a:ext cx="622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581525"/>
            <a:ext cx="3529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141663"/>
            <a:ext cx="12969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89138"/>
            <a:ext cx="336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1628775"/>
            <a:ext cx="6588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1628775"/>
            <a:ext cx="647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4365625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4359275"/>
            <a:ext cx="6477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8175" y="2854325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5" name="Rectangle 1"/>
          <p:cNvSpPr>
            <a:spLocks noChangeArrowheads="1"/>
          </p:cNvSpPr>
          <p:nvPr/>
        </p:nvSpPr>
        <p:spPr bwMode="auto">
          <a:xfrm>
            <a:off x="755650" y="476250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r-HR">
                <a:latin typeface="Comic Sans MS" pitchFamily="66" charset="0"/>
                <a:cs typeface="Times New Roman" pitchFamily="18" charset="0"/>
              </a:rPr>
              <a:t>VJEŽBA 3.</a:t>
            </a:r>
          </a:p>
          <a:p>
            <a:pPr algn="just" eaLnBrk="0" hangingPunct="0"/>
            <a:r>
              <a:rPr lang="hr-HR">
                <a:latin typeface="Comic Sans MS" pitchFamily="66" charset="0"/>
                <a:cs typeface="Times New Roman" pitchFamily="18" charset="0"/>
              </a:rPr>
              <a:t>Izrada instalacije tehnikom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PPr20</a:t>
            </a:r>
            <a:r>
              <a:rPr lang="hr-HR">
                <a:latin typeface="Comic Sans MS" pitchFamily="66" charset="0"/>
                <a:cs typeface="Times New Roman" pitchFamily="18" charset="0"/>
              </a:rPr>
              <a:t> cijevi i spojnih elemenata </a:t>
            </a:r>
          </a:p>
          <a:p>
            <a:pPr algn="just" eaLnBrk="0" hangingPunct="0"/>
            <a:r>
              <a:rPr lang="hr-HR">
                <a:latin typeface="Comic Sans MS" pitchFamily="66" charset="0"/>
                <a:cs typeface="Times New Roman" pitchFamily="18" charset="0"/>
              </a:rPr>
              <a:t>metodom zavarivanja.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42988" y="5516563"/>
            <a:ext cx="396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Pronađi vježbu br.3 u svojoj zbirci.</a:t>
            </a:r>
          </a:p>
        </p:txBody>
      </p:sp>
      <p:pic>
        <p:nvPicPr>
          <p:cNvPr id="4609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8850" y="2995613"/>
            <a:ext cx="7429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5113" y="2636838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2854325"/>
            <a:ext cx="7429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42988" y="6092825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Na Internetu pronađi video zapise o zavarivanju PPr cijevi.</a:t>
            </a:r>
          </a:p>
        </p:txBody>
      </p:sp>
      <p:sp>
        <p:nvSpPr>
          <p:cNvPr id="28" name="Rectangle 27">
            <a:hlinkClick r:id="rId15" action="ppaction://hlinkfile"/>
          </p:cNvPr>
          <p:cNvSpPr>
            <a:spLocks noChangeArrowheads="1"/>
          </p:cNvSpPr>
          <p:nvPr/>
        </p:nvSpPr>
        <p:spPr bwMode="auto">
          <a:xfrm>
            <a:off x="5795963" y="5516563"/>
            <a:ext cx="2795587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solidFill>
                  <a:srgbClr val="FFFF00"/>
                </a:solidFill>
                <a:latin typeface="Comic Sans MS" pitchFamily="66" charset="0"/>
              </a:rPr>
              <a:t>Zbirka vježbi i zadataka</a:t>
            </a:r>
            <a:endParaRPr lang="hr-HR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7675" y="2492375"/>
            <a:ext cx="25495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260350"/>
            <a:ext cx="8172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Kao instalater susrest ćeš se sa potrebom da </a:t>
            </a:r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prostoručno</a:t>
            </a:r>
            <a:r>
              <a:rPr lang="hr-HR">
                <a:latin typeface="Comic Sans MS" pitchFamily="66" charset="0"/>
              </a:rPr>
              <a:t> ili samo s jednim ravnalom crtaš razne skice raznih elemenata, sklopova itd. </a:t>
            </a:r>
          </a:p>
          <a:p>
            <a:endParaRPr lang="hr-HR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Skice iz zbirke su dosta dobre pa ih pogledaj i pronađi sličnosti sa stvarnim elementima.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284663" y="2276475"/>
            <a:ext cx="935037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68638"/>
            <a:ext cx="22320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211638" y="4005263"/>
            <a:ext cx="9366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" name="Right Arrow 9"/>
          <p:cNvSpPr/>
          <p:nvPr/>
        </p:nvSpPr>
        <p:spPr>
          <a:xfrm>
            <a:off x="4140200" y="5661025"/>
            <a:ext cx="9366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" name="Picture 4" descr="PPR T-kom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78500" flipH="1">
            <a:off x="5756275" y="3644900"/>
            <a:ext cx="1584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termag.hr/_Upload/LargeImages/ppr-koljeno-zz-90.jpg?rand=2312144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7380288" y="3716338"/>
            <a:ext cx="10080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773238"/>
            <a:ext cx="241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5157788"/>
            <a:ext cx="29622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724400"/>
            <a:ext cx="25923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1916113"/>
            <a:ext cx="31432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http://www.volf-prom.hr/trueCMS/artwork/gallery/thumbs/1272_KUD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052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72100"/>
            <a:ext cx="3603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9363"/>
            <a:ext cx="3603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372100"/>
            <a:ext cx="3603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789363"/>
            <a:ext cx="3603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5011738"/>
            <a:ext cx="1441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797425"/>
            <a:ext cx="8159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26"/>
          <p:cNvCxnSpPr>
            <a:cxnSpLocks noChangeShapeType="1"/>
          </p:cNvCxnSpPr>
          <p:nvPr/>
        </p:nvCxnSpPr>
        <p:spPr bwMode="auto">
          <a:xfrm>
            <a:off x="3132138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/>
          <p:nvPr/>
        </p:nvCxnSpPr>
        <p:spPr bwMode="auto">
          <a:xfrm>
            <a:off x="2916238" y="6092825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4800" y="566102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787900" y="6092825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1" name="Straight Connector 27"/>
          <p:cNvCxnSpPr>
            <a:cxnSpLocks noChangeShapeType="1"/>
          </p:cNvCxnSpPr>
          <p:nvPr/>
        </p:nvCxnSpPr>
        <p:spPr bwMode="auto">
          <a:xfrm>
            <a:off x="4789488" y="601980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16463" y="566102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x</a:t>
            </a:r>
            <a:endParaRPr lang="hr-HR" b="1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516688" y="566102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z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476375" y="6092825"/>
            <a:ext cx="1439863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0" name="Straight Connector 27"/>
          <p:cNvCxnSpPr>
            <a:cxnSpLocks noChangeShapeType="1"/>
          </p:cNvCxnSpPr>
          <p:nvPr/>
        </p:nvCxnSpPr>
        <p:spPr bwMode="auto">
          <a:xfrm>
            <a:off x="1476375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63713" y="5661025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Lc=?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003800" y="6092825"/>
            <a:ext cx="13668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5" name="Straight Connector 27"/>
          <p:cNvCxnSpPr>
            <a:cxnSpLocks noChangeShapeType="1"/>
          </p:cNvCxnSpPr>
          <p:nvPr/>
        </p:nvCxnSpPr>
        <p:spPr bwMode="auto">
          <a:xfrm>
            <a:off x="5003800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62575" y="5732463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Ld=?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cxnSp>
        <p:nvCxnSpPr>
          <p:cNvPr id="41" name="Straight Connector 26"/>
          <p:cNvCxnSpPr>
            <a:cxnSpLocks noChangeShapeType="1"/>
          </p:cNvCxnSpPr>
          <p:nvPr/>
        </p:nvCxnSpPr>
        <p:spPr bwMode="auto">
          <a:xfrm>
            <a:off x="1476375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Straight Connector 41"/>
          <p:cNvCxnSpPr/>
          <p:nvPr/>
        </p:nvCxnSpPr>
        <p:spPr bwMode="auto">
          <a:xfrm>
            <a:off x="900113" y="6092825"/>
            <a:ext cx="57626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3" name="Straight Connector 27"/>
          <p:cNvCxnSpPr>
            <a:cxnSpLocks noChangeShapeType="1"/>
          </p:cNvCxnSpPr>
          <p:nvPr/>
        </p:nvCxnSpPr>
        <p:spPr bwMode="auto">
          <a:xfrm>
            <a:off x="900113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87450" y="5661025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y</a:t>
            </a:r>
            <a:endParaRPr lang="hr-HR" b="1">
              <a:latin typeface="Calibri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11188" y="260350"/>
            <a:ext cx="799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Prvo izradi dijelove sklopa gdje su manje mogućnosti da ćeš pogriješiti cijeli oblik sklopa.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9613" y="4724400"/>
            <a:ext cx="67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5013325"/>
            <a:ext cx="1439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4797425"/>
            <a:ext cx="81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4724400"/>
            <a:ext cx="67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971550" y="3500438"/>
            <a:ext cx="2376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Lc</a:t>
            </a:r>
            <a:r>
              <a:rPr lang="hr-HR" b="1">
                <a:latin typeface="Comic Sans MS" pitchFamily="66" charset="0"/>
              </a:rPr>
              <a:t> = C – ( y + x</a:t>
            </a:r>
            <a:r>
              <a:rPr lang="hr-HR" b="1" baseline="-25000">
                <a:latin typeface="Comic Sans MS" pitchFamily="66" charset="0"/>
              </a:rPr>
              <a:t>T</a:t>
            </a:r>
            <a:r>
              <a:rPr lang="hr-HR" b="1">
                <a:latin typeface="Comic Sans MS" pitchFamily="66" charset="0"/>
              </a:rPr>
              <a:t> )</a:t>
            </a:r>
            <a:r>
              <a:rPr lang="hr-HR" b="1" baseline="-25000">
                <a:latin typeface="Comic Sans MS" pitchFamily="66" charset="0"/>
              </a:rPr>
              <a:t>    </a:t>
            </a:r>
            <a:endParaRPr lang="hr-HR" b="1">
              <a:latin typeface="Comic Sans MS" pitchFamily="66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643438" y="350043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Ld</a:t>
            </a:r>
            <a:r>
              <a:rPr lang="hr-HR" b="1">
                <a:latin typeface="Comic Sans MS" pitchFamily="66" charset="0"/>
              </a:rPr>
              <a:t> = D – ( x</a:t>
            </a:r>
            <a:r>
              <a:rPr lang="hr-HR" b="1" baseline="-25000">
                <a:latin typeface="Comic Sans MS" pitchFamily="66" charset="0"/>
              </a:rPr>
              <a:t>T</a:t>
            </a:r>
            <a:r>
              <a:rPr lang="hr-HR" b="1">
                <a:latin typeface="Comic Sans MS" pitchFamily="66" charset="0"/>
              </a:rPr>
              <a:t> + z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981075"/>
            <a:ext cx="29146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981075"/>
            <a:ext cx="3295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Connector 59"/>
          <p:cNvCxnSpPr/>
          <p:nvPr/>
        </p:nvCxnSpPr>
        <p:spPr>
          <a:xfrm>
            <a:off x="900113" y="4797425"/>
            <a:ext cx="0" cy="1511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08850" y="3141663"/>
            <a:ext cx="79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Lc=?</a:t>
            </a:r>
          </a:p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Ld=?</a:t>
            </a:r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cxnSp>
        <p:nvCxnSpPr>
          <p:cNvPr id="23" name="Straight Connector 26"/>
          <p:cNvCxnSpPr>
            <a:cxnSpLocks noChangeShapeType="1"/>
          </p:cNvCxnSpPr>
          <p:nvPr/>
        </p:nvCxnSpPr>
        <p:spPr bwMode="auto">
          <a:xfrm>
            <a:off x="7164388" y="601980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Straight Connector 27"/>
          <p:cNvCxnSpPr>
            <a:cxnSpLocks noChangeShapeType="1"/>
          </p:cNvCxnSpPr>
          <p:nvPr/>
        </p:nvCxnSpPr>
        <p:spPr bwMode="auto">
          <a:xfrm>
            <a:off x="6372225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 bwMode="auto">
          <a:xfrm>
            <a:off x="6372225" y="6092825"/>
            <a:ext cx="792163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2588" y="5013325"/>
            <a:ext cx="247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75463" y="4941888"/>
            <a:ext cx="866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5463" y="4508500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32588" y="4508500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>
            <a:off x="7164388" y="4365625"/>
            <a:ext cx="0" cy="1871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7"/>
          <p:cNvCxnSpPr>
            <a:cxnSpLocks noChangeShapeType="1"/>
          </p:cNvCxnSpPr>
          <p:nvPr/>
        </p:nvCxnSpPr>
        <p:spPr bwMode="auto">
          <a:xfrm>
            <a:off x="2916238" y="60213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/>
      <p:bldP spid="26" grpId="0"/>
      <p:bldP spid="26" grpId="1"/>
      <p:bldP spid="31" grpId="0"/>
      <p:bldP spid="36" grpId="0"/>
      <p:bldP spid="36" grpId="1"/>
      <p:bldP spid="44" grpId="0"/>
      <p:bldP spid="44" grpId="1"/>
      <p:bldP spid="64" grpId="0"/>
      <p:bldP spid="64" grpId="1"/>
      <p:bldP spid="54" grpId="0"/>
      <p:bldP spid="55" grpId="0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789363"/>
            <a:ext cx="30638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276475"/>
            <a:ext cx="3190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716338"/>
            <a:ext cx="331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436938"/>
            <a:ext cx="1152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148013"/>
            <a:ext cx="622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429000"/>
            <a:ext cx="12969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276475"/>
            <a:ext cx="336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31416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3282950"/>
            <a:ext cx="7429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3525" y="2925763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313" y="3141663"/>
            <a:ext cx="7429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411413" y="549275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Sve do sad urađeno </a:t>
            </a:r>
          </a:p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pomoći će ti da izradiš: </a:t>
            </a:r>
            <a:endParaRPr lang="hr-HR" b="1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4075" y="1844675"/>
            <a:ext cx="435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24075" y="4652963"/>
            <a:ext cx="435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42988" y="5732463"/>
            <a:ext cx="734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Ako si točno izradio sklop ( točne mjere i nepropusno ) u sljedećoj vježbi ćeš instalirati na zidu nekom drugom tehnologijom!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854325"/>
            <a:ext cx="13684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565400"/>
            <a:ext cx="5032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078288"/>
            <a:ext cx="31670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917700"/>
            <a:ext cx="838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1196975"/>
            <a:ext cx="316706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981075"/>
            <a:ext cx="10080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357563"/>
            <a:ext cx="838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4294188"/>
            <a:ext cx="10080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7038" y="1917700"/>
            <a:ext cx="839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7038" y="3357563"/>
            <a:ext cx="839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981075"/>
            <a:ext cx="9350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64163" y="4294188"/>
            <a:ext cx="9350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54325"/>
            <a:ext cx="9350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4788" y="2709863"/>
            <a:ext cx="920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2709863"/>
            <a:ext cx="9191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2263" y="2565400"/>
            <a:ext cx="504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80288" y="2420938"/>
            <a:ext cx="93503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0" name="TextBox 37"/>
          <p:cNvSpPr txBox="1">
            <a:spLocks noChangeArrowheads="1"/>
          </p:cNvSpPr>
          <p:nvPr/>
        </p:nvSpPr>
        <p:spPr bwMode="auto">
          <a:xfrm>
            <a:off x="250825" y="260350"/>
            <a:ext cx="8496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Vježba 6. </a:t>
            </a:r>
          </a:p>
          <a:p>
            <a:r>
              <a:rPr lang="hr-HR">
                <a:latin typeface="Comic Sans MS" pitchFamily="66" charset="0"/>
              </a:rPr>
              <a:t>Izrada sklopa tehnologijom Cu 15x1 cijevi i spojnih elemenata metodom mekog lemljenja.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16013" y="5589588"/>
            <a:ext cx="410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Pronađi vježbu br. 6 u svojoj </a:t>
            </a:r>
            <a:r>
              <a:rPr lang="hr-HR" sz="2000">
                <a:latin typeface="Comic Sans MS" pitchFamily="66" charset="0"/>
              </a:rPr>
              <a:t>zbirc</a:t>
            </a:r>
            <a:r>
              <a:rPr lang="hr-HR">
                <a:latin typeface="Comic Sans MS" pitchFamily="66" charset="0"/>
              </a:rPr>
              <a:t>i.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42988" y="61658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Na Internetu pronađi video zapise o mekom lemljenju  Cu cijevi.</a:t>
            </a:r>
          </a:p>
        </p:txBody>
      </p:sp>
      <p:sp>
        <p:nvSpPr>
          <p:cNvPr id="27" name="Rectangle 26">
            <a:hlinkClick r:id="rId15" action="ppaction://hlinkfile"/>
          </p:cNvPr>
          <p:cNvSpPr>
            <a:spLocks noChangeArrowheads="1"/>
          </p:cNvSpPr>
          <p:nvPr/>
        </p:nvSpPr>
        <p:spPr bwMode="auto">
          <a:xfrm>
            <a:off x="5940425" y="5589588"/>
            <a:ext cx="279400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solidFill>
                  <a:srgbClr val="FFFF00"/>
                </a:solidFill>
                <a:latin typeface="Comic Sans MS" pitchFamily="66" charset="0"/>
              </a:rPr>
              <a:t>Zbirka vježbi i zadataka</a:t>
            </a:r>
            <a:endParaRPr lang="hr-HR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84438" y="2276475"/>
            <a:ext cx="2867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421188"/>
            <a:ext cx="297497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573463"/>
            <a:ext cx="1677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ttp://www.volf-prom.hr/trueCMS/artwork/gallery/thumbs/1272_KUDEL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shop.berner.eu/cdn32/hbb/h17/8841389244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268413"/>
            <a:ext cx="1128713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2" descr="https://www.trgo-agencija.hr/BinaryLibrary/b530c5cd-9422-4d0b-9386-d84d40b99510/Resized_c0819233-050a-414f-a511-f6779588d113/200_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981075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ső forrasztó anyag, 250 g, ∅ 3 mm, S-Sn97Cu3, Rothenberger 4.52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1052513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http://shop.berner.eu/cdn32/h64/hc4/88428376228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5463" y="908050"/>
            <a:ext cx="16414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900113" y="404813"/>
            <a:ext cx="727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Alati </a:t>
            </a:r>
            <a:r>
              <a:rPr lang="hr-HR">
                <a:latin typeface="Comic Sans MS" pitchFamily="66" charset="0"/>
              </a:rPr>
              <a:t>i dodatni materijal koji ti je potreban za rješavanje sljedećeg zadatka. </a:t>
            </a:r>
          </a:p>
        </p:txBody>
      </p:sp>
      <p:pic>
        <p:nvPicPr>
          <p:cNvPr id="18434" name="Picture 2" descr="http://www.foerch.hr/documents/thumbs/1852840037_20091407032221_600x600_Fit_0_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798917">
            <a:off x="5303838" y="1789113"/>
            <a:ext cx="19859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AutoShape 4" descr="data:image/jpeg;base64,/9j/4AAQSkZJRgABAQAAAQABAAD/2wCEAAkGBhQSERUUEhMVEhUWFhUXFRcVFRgWFxcYFhgXFhcVFRcXHCYeGRkkGRQYHy8gIycpLC4sGCAxNTAqNSYrLCsBCQoKDgwOFw8PFCkcHBwpKSkpKSkpKSkpKSkpKSkpKSkpKSkpKSkpLCkpKSkpKSkpKSkpKSkpKSkpLCkpKSksKf/AABEIAN0A5AMBIgACEQEDEQH/xAAcAAEAAgIDAQAAAAAAAAAAAAAAAgMBCAQGBwX/xAA8EAABAwMCAwUGBQMEAQUAAAABAAIRAyExEkEEUWEFBiJxgQcTMkKRoVKxweHwFGLRI3KC8VMkM0OSwv/EABcBAQEBAQAAAAAAAAAAAAAAAAABAgP/xAAYEQEBAQEBAAAAAAAAAAAAAAAAARECMf/aAAwDAQACEQMRAD8A9xREQEREBERAREQERfH7e700OEE1X3OGtEuNiZMfCLG5gIPsIukd2PaUziazqVRvunE/6V5BHJx/FuDYGQM57pTqSpLomiIqCIiAiIgIiICIiAiIgIiICIiAiIgIiICIiAiIgKriOJbTaXPcGtGSSvgdv9++H4YluoPfHwi4HmR12/JePd6O+lXiiPeP1aD4dI0DkXBocYziZxJKzesHfO83tYaGubwokyW63R6lrZn1PqAvKO0O2qlV7nuc6o4wTJJnaxkmPX1XH/qNd26ptIJuARkwTbzWHcM0YINzpAtO+9gT5/mudu+i3guO0uDmky02kgXBJk7mLfmvau5He8VmNY9w94BF8uj9iCvEWsbr5GwdBBHoSTuPuuVwXHPaQW3IjFnNzBBN7R0SXBs3TqSFNdF7j9928Q0U3mKoHo+NxYX3j947ux8rrLomiIqCIiAiIgIiICIiAiIgIiICIiAiIgIoVqzWNLnENaBJJMADmScLoHev2qMpAs4aHug/6h+FuYgfNg5tZS3B3TtXtmlw7C+q6BsBdx8gLleX95faXVqyKX+jTG19bhf4jEDa1r2MronafeGpWLnveXvJkk3dAG0kho8o6QF8kVqpJIfIwdQMgi8lxibbrFto5/EdomoY5mRqbiAbcgNrQuG5odfSBvd0fpm2Pos13G3vGuEiwI0xva8ESTgWne6OoggCIFyDa5NiTG3nayyKoEiALbyc7TuQdr/VWkAEku1OwIaYByRIIlvQHZZdFgG6rQTeSTvAHwwYJ5rNQDSA1wME/hJuAYfFwR1QUPoarl2u24npAxvaFKgC0ixm5JME2+GxyLbzKzT0gnU3SQ4QDv6Amf33WOJpOHibgRgAx1mYx+d90H0ux+13UXh1N0Emfh6zafhPUQvbu6He1vENLSYqNs4YkG4cByj7grwChTc6T8xg53vEaev8svsdgdqPoVGuu0AuBc3ImLxe9wPTqVZcGybHypLqfc7vWOJpjUA2oANTQdQvgtdv5ZH0ntTXSuokiIgIiICIiAiIgIiICIiAiIgL4PePvhR4Rpk66kWYCBfA1H5RPn5L7PFjwOix0mPOFq9xHbNSs0Oc7XIEiSIMYaTfBOb5ws24Oz97e+vEcQ/U5+im1x0024tgxYuJF7nfzXVX9ptI+GBsWx6kzv8AZVVmybgycGDYxa0dOajSoSby0k3taB4icCwjN45rmLRQYIc1wETGY/zifXkrKlVg8Wo2iNJtYkmzrAEzJzH0XGpMh2lsuHOAYO8gYgbqVWgCTp0DMgDcWJztF469Agpa7U51yCTJOqBOScA5n91im8jUWWdg3/KCRfnH0U/6VwGGuEYbMgdLQ4Y+pUS94MA6TN/h6mDa0yAfVUXSY8QkYBEdDfa5Ki0hp5DSCTvAkAOEQRfAj7KqvULSIc4X2MDf1j7HnCw1hIve/l94tjf/ALgtbxTI0C2+DbciAYvY/wAKyytpJO9w0XAiIiJusDhBvIO8eE22H1g2+ouVWmLeGIvIE7C0bmeSCypxk/CTvcFwsTNpMTt546VMcScDeLQedoE4Um0JMyACJvJzc2GOcEq+rSJgES0gfCJwbGeUeeN0H0+7/eKpQOpp0kEEyfDOJB3F7yvc+7HeVnE0w4WdA1NNi07iPOy14HDXkOGxkvbIBHXb7fkuwdg95H8M9ph1tItktEgUxe7RyjHKys6xGxLSsrr/AHa7y0+JphzDe2ps3aSMH736FffBXVWUREBERAREQEREBERAREQYcJC1/wDaJ3HdwFf3lJpfwtQ2iB7o50PO45cwIsRJ2BXA7Z7IpcTRfRrMD6bxDmn6gg7EEAgi4IBUs0ax03jaWziMdC2Jk4F+iweLcAY+GIM6gb3DgLTt9cWX0e93dmp2dxPuqsupuJNGpMBzerRhwkagOYNgQvlueSY0g783QRkCTFhMD7rngk0gzr8JIuR1sBIuDZV1qTyRMxaIEgjAk3PTKj/TxNjefMFt4JwM+vVYDy0wHRkG55463HLaUGDLDcwNwQbbGJEG02/zKkK2oAGRtLW4J+/8lHVARp65sQYsTPpmSQpU6bTcgsaCRBcCTe0GPCf8kILmUi2Z8QIgHEn1zyj+HAYLA6Z8MgREm1zaB5zM554FMOJvOmLTgf238PrzzslJgmJEi0kW5x1No/JBFzIJMyMQIAibBzo+28+gi3iCAdTR0BJj9JwIB54V/D3kBzbAXmYxmBqN4ttIvCqNIC+BzMFsxEzFzt9TsoKtcj4Tjxan23JMwP2Ck1wyxuBiXesDMW2i4xKcVQ8QLXOGOcTO835KZBgksECBY3JN7jB+HbkVRRLibHeZa7neSN/W91ymucADAMyCdJvYbGNuShofgZ2Akkza8DwnbnfqpUdNzEwJIx16cp5fkg+93T71O4eoCHGBPhwIMW0gX68rQvduwu2216Yc05iehgGPvla20AwiJcJxJI9L3Plddm7o95ncHUFjodYgEadpdAy6G5KsuDYQFZXyuxe121qbXi0jBiQdwYtPlZfUBXQZREQEREBERAREQEREBERB8Hvf3Upcfw7qNURux4EupvAs9v1gjcEg5WufaPZ9bhazuG4kupmnMNDiQR8rmW8TCBIt0NwQtqiF0r2k9wW9oUJZDOIpSaT8A86Tz+B32MHmDLNHgreLMw09IO8S4gzIi5j6qDtTp1siebZxkkiM3Bt+iw5jg91Oq11NzCWvZ8wLbFsbRAvcQcRdYbxDtIEgtEAmBNufITyGwxhcxgu0QBBG0AQNvEdWfPHRWaXOubiMO23IjNgCYzvOVmqDfxW2sbz8Ntneg8wqHyMiTMnEkcjnOPXM4C6ATlsCYGkNInIJybn6wonhxMERBOcn+65sf8KumS0A2bcQDDeeJ3MgQOforafFBwki45ib5kgRvYgdfQIt4aDaZkQJIceouFyqNLTILi6x1CRDYEzE/wAja6rPFkTpDQSc2lvkHGdsgb+Sx/UOw52oGI+GCTct5zb4rmwF7QEqPFjVIBLfESAdJyYwDzjnbBmRyKj2kmwY0CRE3mMGLGbREeEX2HAcQMtcRztEWkERMYxGByCtfUEiTBzAM2vy/wD0J5yoJe8aQJ1OtBBh5h0kzHnEdFl1UtLYaRMxDr5IHhdEm3TKqpcQGybzG0gQYPTn+Xphtc7CHbaSQOZmPIIOZUoEY06cxPXBOd98RzCjRqgb6LumRba07b2C44eR/bJJbaCQAC6WhsfVZfWdzPWxaOfTfkPog7X3V70O4SqCDIMBzP7ZkSSbZJFufMr3LsjtdlZgexwc07j8j1Wr7a5B8UtBzmediAIt0PrcrtXc3vw7hntbTbqpkj3jT4ZBN3AkfFBJuLxG8rUuDYhF87sntVlam17HBzXCQf5g9F9ELoCIiAiIgIiICIiAiIgLBCyiDy/2sezg8S08Xwrf/UMA1tAn3zG9P/I0THMW/DHjHD1Q4X0RAsNI5crC3VbaubK8S9rvs/NFzuN4Zk03GeJYPkJzXaB8p+bkfFu4jNg89qx8pgRcC5AFxMAknp/0pBrmzEGbRgG8XkCBBmYtyXDLCW6gTa1hEXJvg+qnQpFxiRO0GOu45LAmYNzY7ggXjOnmB+qEmCdhzxIjIb/POVcOFg+NpNzgiJsTcee6mC2LNLoJ3z9RBsIB3ug4YpTfRYzcEuOLE25yrPcQPw2vP4pBFgLwY/eVdWBcfhDZzOST8Qgm52m0+HmVBzDIk4ESDHUiBvJz90GTS8PxBxsYiJztG8ZHLqq/6QGdMEzsSCNzIgkmCCfUlTADZDQ0z8wgEOn4XDrBJ/2rLXEm58QJ6z5TvBzfHqoDaJFyJ/lhaFx3U9RgiRceJwvE/KDuBiMrl06paSXSYFwJBE4yPCIm3kqqtEkAgk2J+H7DeetkFWjlLXHnAJP/ACsL3+isbqaAXahNsm5kmCRfb75UKb7GM36SIxef5ZWCq1/IOHOR+ZG4m/P0VEaT9Vo5RfUXTO0eWL/RcqlSPzBswejZvYgkAbGftzqp1I8OmLC7Te24vYbfyFCA3TLwb3+ckn5TJseucqDuPcvvueEqAXfTeRrAmxsNTdpGDYSN7Be5dmdpsrU2vY4Oa4AtI3B8/wAlq7TN5P0g7HlMdBC7l3J79O4UgOBdSddwk6psNTAcGAZB6LUuD3+UXA7L7UZWptfTcHNcJBG/85LngroCIiAiIgIiICIiAiIgKuvRDgQQCCIINwQcg9FYiDXb2idxT2bX97Tbq4SqYba9FxzSJ/DnSeUt2BPXm1RplriZm+kNjwwbY3P25rZztjsmnxNF9Gs0PY9pa4HkeRFwRkEXBErWrvf3TqdmcSaTiXU3Ami8z42WB1afnEgOA6GwIWOoPmPbEQ4gxhwiJxMb26+aUXSCTDr2l03OLyTNj+Syx02JBMkjBjoMHreyka18tkiMz6E75xH6LIUqxy4asQQRJAIAuMCbeX0WKjs2kZs30iBgnpy+krHHhMTYNM723FiP3sq6fEbFw5ERBIuCMDnO+6Ceg/3abg5IMyCCRNoJzy9EqU5PisGybCT4sgT+vknuGiDqIN8y2B1ix23+iy6heCQTMi8kZMxFgQEAVIOPCJEugabxbpYW/wClYXQfEQ+4vJAHnc9LAclUKGxdynkJ2ggW8wJysClcEHyAIEwcQbwQLfqoORVrasHVO5kb2Oxib5UHObYEabYBib22sb7m31VdQgEgGGzABEyfMHBF+X1U30CYBbO8kTfEjSAQLbdeaCAa1xjWWyRbFz08twpe6wCZsYgCDIzJN8COqjXoFvUg31G3lzJx59bquo8G5dERqkYFrg3PW37ijkAHaNyXDyMEnEXiVJ1QN+Zsc3G53EYgAQuIcx4iLgCbm3UGPTKlwuq2iWtOQDf/AJSYOLR+qDuvc7vvU4Sp4pdScfGyScfPT1QAYmRggXjb3LsvtRlam17HBzXCQR/M9Fq+x72lpl0nLpIN4xiRe+Dddo7ld9anBVIMuouPjYCTG2tnJwj1+kWXPRsOCi+f2V2qytTa+m4Oa4WI/lj0X0JXQEREBERAREQEREBERAXwu93dSlx/Duo1Rm7Hj4qbxh7et4jcEjdfdRBqf2r2bV4LiH8NxLYcw2PyvafheyxlrvzBBuLV06NO3wxzm8XbOCdXr+ZWwftD7hU+0aEWZWZJpVIwTljubHb8rEYWvFVjqDn0q1JzKjHaXssS0t2N4OQQ7BEZlYsE6lHE2xkEE35xbf6eaxq/C2fMXjYgE/ouNULnnxEnc3uByA/wuTSDXNi8DlffcfhtnoZ5LIiKzxtGBeJgcxEbYlWVANMlxO0CIzOoFxx9JtZP6cj/AJRyIkWOMc9vNQIjDwZMxm15B54F/NBJzwIbqPODj6/VVCCZOby4apyADz9RH6oKow6DyuAfOPMR6FTHGkjGeYuR9uQ+gnCDBeJ+CZnPWbkfDmdr+iPDnRHUZJAk7DzJt081n3kiRAI5yJLh8JkmL4t+alTbYgHMkySMwDjcFBWAcO1foPL9v1vJzWkkmdV58Vt412i/WEext9T7QYAkHpaDbeFlvDkESb/KdJB2AMC8Sd0FtSkX+I5m0HNrR1I3lcerQ8UFpMkxh1sX6TCnTaRcgCdwRMzm3S1+Z6KT3i4BIMWiwgxNhaY9VADg2DBNr3kAHOY3Fybk87KOqfEycxkfNezeX36LDajjZhvadZG2I+nWwCOAdJbYg2tbOCIv/MoO39wu+b+DeB4jSefGwje3iGwcI9ZvsveOye1qdem2pTcHtcJBG/79FqwyrcAuvY8ha18cvuu39xe+buDqHUXOpOu9s2mIDmbA2jad9o1Lg2IRfP7K7VZWptexwc1wBBXPBXQZREQEREBERAREQEREGCF557U/ZyOOpe+otA4qm06cD3rRf3Tid86ScE8iV6IsOag1Do13CWOYdTSRDiQ5rgfE0g/CZsQcdVc97icQZuS2NMHJ3HL78l6/7XfZuazXcZwjCazRNam0XrNb8zRvUaP/ALARkBeP8Jx/vGxDdUS03H/LOchc+oLWVDBDr2hwuZAMW1ZzzWKlMGZBuZIH2M/a6waZDRq8JzJwegPLpblzVIrFouXEH+42Dpxabgm3KfXI5Hu2AZLTO4+ljEZieg5qJoX3dyIIJGdhiAoGqCJLQLG0+lp/ZRfwx/Hc7E22AAn9IVFzeI0u+GNpiImNuuMrLHNOxJORBzB6iP8AvG1NMQJF4JEgC0RGZvEfVYNRxBiNrkAQDJtGDnI3Kgmx5AAMf7vhiZx6E38oU21QWky8SLzBnbBgjA525KsVHCCSIvqNyf2B5Kv3szqGkTHo7kLg+ao5Q0T4QZi8kG/MmMY6Sq+I4hpid5MbfWZIz/JVVKkctwdiYx4pxew6rBpavmE7RPXPpAn8pQXe/kiNJA+UtETmZyDBU2ybvJ8/iHIQAfL7Khrw3IMnfVcWI8OrfxXgkYwpNqhos4Ejab2g4i9xzUE6zQPngC2AOfwgTPldDVxmBEEssQIi9gLAdbpTqOI+Y7GQJMQCb2v9ioNYZJggHFhNjMR95uEHcu4nfd/Cvgy+k6AWC1/xCcOj6xfaPeuA44VGhzTIIBB6ESCtVKFQ1HspUxD6jwxpb8QLzEzmwM+hWzXYrIAGwAA9F05H3UQItAiIgIiICIiAiIgIiIIubK8Q9r/s392XcdwrPDJdxNNo+Hc12jl+If8ALmvcVCrTBEFBqTw3GaoBmQD1sBm5P+MKEn5SDbaN9j0ld29qvs4PAvPE8M0jhnGXNbb3Djy5UyTbkTGCF0alWFSxgHe36LnZgscN4M8gYHmCLjY3CmzTFoJuJJmSdha58+aqcyTciLC38tmJ6QsmsRgxYgkm8ZgH0Cg5A4cTaOdxF9rjHlG6pNAXJ8REfCIAFsm3LlzUNc3EtnnMZmOUSsspuJBBNpuIIPP1/nkAVAMC1sWMdAAf59RP3xsGwGxY8/WFB9MyLW+p+18/qEdSdgCLE3x1/W3RBCKgJa4uAB8QvbmOhV7awM2HmGXidyLH0zCg9zfCLmdpgHyHKVk1CW2GnyG17G38jqgzoAw6OeqIz5KtlCMmwxecC2f1U6dQQDB1AQ6METg35xsqK3FvFsN/np/2gmawGo525QOds5z1VnAcNX4uqKFBpeTcbBoxqc75Wic/mYC5XdruxxHaTy1ngptMPquBc1u+lotqdf4R6wvde6nc6lwlMU6LYGXON3vP4nnc/YbQtzkfH7jezynwbdX/ALlY/FUIxMS2mPlb1yd8AD0fguF0hS4bhA0LkgLQyiIgIiICIiAiIgIiICIiAiIgo4vhG1GOY9oc1wLXNcJBBEEEHIIWuftG9nL+zKvvqGp3CuPhOTRcf/ied2n5XHyN7nZNcTtHs5lam6nUaHseC1zXCQQcgoNTqcPbIgOG0ARNz6LDqsC8ERmOe8jOP5Zdg9oHcN/ZfEahLuFqE+6fJlroJFKp1Gx3A5grrzKrCcm/OIH8/Rc7MEn0gTER1Btb/dhYqUxGnUIkxgGZzAPJHMzpkRmABPlFoxustcBJ+EnkZPle5t13WRY1kAEn1gyNsRb9ka0tMucOZglwG8QYkkDkIm6h/UOJE2EEg4HnfyUm1p+ESYjec5ncWHWyBi9w4kuJ2Ij8ox/CqfeOzJAHXPMR5H0gKypWLfFIINjP+YzAXGph1ao2nQY5znmA0XcdzEYG5OM7LUgO47SNyTcz8q7b3M9mlXi4q8Rqo0JswiKlQdPwN65O0SCu1dxvZUKRbW4qKtaZawEmnTOxM/G/eTYHGAV6twXZkZW5B8/sXsFlJjWU2BjGiGtaIAC7DR4cAKdOmApqgiIgIiICIiAiIgIiICIiAiIgIiICIiD53bfYlLiqL6NdgqU3iHNP2IOxBggi4IBWs3fvuNV7Mr6HTUovJ9zVPzDOh+wqDfnEjkNql8rvF3epcZQfRrt1McPUHZzTs4ZBQap8K0ObDTpI2Jmc/CNrqI1tOd7/AObr6HfLujV7N4k0akuaZdRqRAqNG45PFgW7WOCFwuH44AXHmeuzsdLrnZgnc2cRtB/nL9FXxNUMOdWYIP6beXVUcRx4g6QBOXRney7t3S9ldXiS2rxc0adiKYEVan+78ANv7vLKsg613c7r1+PfpothgMPqH4Ke/wDyd/aOYmMr3Lub3Do8GyKY1PPx1HfG7p0b/aLeZuvvdi932UmNZTYKbG2a1ogBdgocMGhbFHCcCGrmhqyiAiIgIiICIiAiIgIiICIiAiIgIiICIiAiIgIiIPhd7e6lHj+HdRrNkG7XD4mPiz2HYj6ESDYrXXjfZhx7OLdwzaJfFxWHhpFhMB5ecf7busbFbTrj1+HByg8r7k+y2lwpbUqRXr/jI8LJ/wDG04P9xv5TC9I4Ps2Mrl0eGAXIAQRZThT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211" name="AutoShape 6" descr="data:image/jpeg;base64,/9j/4AAQSkZJRgABAQAAAQABAAD/2wCEAAkGBhQSERUUEhMVEhUWFhUXFRcVFRgWFxcYFhgXFhcVFRcXHCYeGRkkGRQYHy8gIycpLC4sGCAxNTAqNSYrLCsBCQoKDgwOFw8PFCkcHBwpKSkpKSkpKSkpKSkpKSkpKSkpKSkpKSkpLCkpKSkpKSkpKSkpKSkpKSkpLCkpKSksKf/AABEIAN0A5AMBIgACEQEDEQH/xAAcAAEAAgIDAQAAAAAAAAAAAAAAAgMBCAQGBwX/xAA8EAABAwMCAwUGBQMEAQUAAAABAAIRAyExEkEEUWEFBiJxgQcTMkKRoVKxweHwFGLRI3KC8VMkM0OSwv/EABcBAQEBAQAAAAAAAAAAAAAAAAABAgP/xAAYEQEBAQEBAAAAAAAAAAAAAAAAARECMf/aAAwDAQACEQMRAD8A9xREQEREBERAREQERfH7e700OEE1X3OGtEuNiZMfCLG5gIPsIukd2PaUziazqVRvunE/6V5BHJx/FuDYGQM57pTqSpLomiIqCIiAiIgIiICIiAiIgIiICIiAiIgIiICIiAiIgKriOJbTaXPcGtGSSvgdv9++H4YluoPfHwi4HmR12/JePd6O+lXiiPeP1aD4dI0DkXBocYziZxJKzesHfO83tYaGubwokyW63R6lrZn1PqAvKO0O2qlV7nuc6o4wTJJnaxkmPX1XH/qNd26ptIJuARkwTbzWHcM0YINzpAtO+9gT5/mudu+i3guO0uDmky02kgXBJk7mLfmvau5He8VmNY9w94BF8uj9iCvEWsbr5GwdBBHoSTuPuuVwXHPaQW3IjFnNzBBN7R0SXBs3TqSFNdF7j9928Q0U3mKoHo+NxYX3j947ux8rrLomiIqCIiAiIgIiICIiAiIgIiICIiAiIgIoVqzWNLnENaBJJMADmScLoHev2qMpAs4aHug/6h+FuYgfNg5tZS3B3TtXtmlw7C+q6BsBdx8gLleX95faXVqyKX+jTG19bhf4jEDa1r2MronafeGpWLnveXvJkk3dAG0kho8o6QF8kVqpJIfIwdQMgi8lxibbrFto5/EdomoY5mRqbiAbcgNrQuG5odfSBvd0fpm2Pos13G3vGuEiwI0xva8ESTgWne6OoggCIFyDa5NiTG3nayyKoEiALbyc7TuQdr/VWkAEku1OwIaYByRIIlvQHZZdFgG6rQTeSTvAHwwYJ5rNQDSA1wME/hJuAYfFwR1QUPoarl2u24npAxvaFKgC0ixm5JME2+GxyLbzKzT0gnU3SQ4QDv6Amf33WOJpOHibgRgAx1mYx+d90H0ux+13UXh1N0Emfh6zafhPUQvbu6He1vENLSYqNs4YkG4cByj7grwChTc6T8xg53vEaev8svsdgdqPoVGuu0AuBc3ImLxe9wPTqVZcGybHypLqfc7vWOJpjUA2oANTQdQvgtdv5ZH0ntTXSuokiIgIiICIiAiIgIiICIiAiIgL4PePvhR4Rpk66kWYCBfA1H5RPn5L7PFjwOix0mPOFq9xHbNSs0Oc7XIEiSIMYaTfBOb5ws24Oz97e+vEcQ/U5+im1x0024tgxYuJF7nfzXVX9ptI+GBsWx6kzv8AZVVmybgycGDYxa0dOajSoSby0k3taB4icCwjN45rmLRQYIc1wETGY/zifXkrKlVg8Wo2iNJtYkmzrAEzJzH0XGpMh2lsuHOAYO8gYgbqVWgCTp0DMgDcWJztF469Agpa7U51yCTJOqBOScA5n91im8jUWWdg3/KCRfnH0U/6VwGGuEYbMgdLQ4Y+pUS94MA6TN/h6mDa0yAfVUXSY8QkYBEdDfa5Ki0hp5DSCTvAkAOEQRfAj7KqvULSIc4X2MDf1j7HnCw1hIve/l94tjf/ALgtbxTI0C2+DbciAYvY/wAKyytpJO9w0XAiIiJusDhBvIO8eE22H1g2+ouVWmLeGIvIE7C0bmeSCypxk/CTvcFwsTNpMTt546VMcScDeLQedoE4Um0JMyACJvJzc2GOcEq+rSJgES0gfCJwbGeUeeN0H0+7/eKpQOpp0kEEyfDOJB3F7yvc+7HeVnE0w4WdA1NNi07iPOy14HDXkOGxkvbIBHXb7fkuwdg95H8M9ph1tItktEgUxe7RyjHKys6xGxLSsrr/AHa7y0+JphzDe2ps3aSMH736FffBXVWUREBERAREQEREBERAREQYcJC1/wDaJ3HdwFf3lJpfwtQ2iB7o50PO45cwIsRJ2BXA7Z7IpcTRfRrMD6bxDmn6gg7EEAgi4IBUs0ax03jaWziMdC2Jk4F+iweLcAY+GIM6gb3DgLTt9cWX0e93dmp2dxPuqsupuJNGpMBzerRhwkagOYNgQvlueSY0g783QRkCTFhMD7rngk0gzr8JIuR1sBIuDZV1qTyRMxaIEgjAk3PTKj/TxNjefMFt4JwM+vVYDy0wHRkG55463HLaUGDLDcwNwQbbGJEG02/zKkK2oAGRtLW4J+/8lHVARp65sQYsTPpmSQpU6bTcgsaCRBcCTe0GPCf8kILmUi2Z8QIgHEn1zyj+HAYLA6Z8MgREm1zaB5zM554FMOJvOmLTgf238PrzzslJgmJEi0kW5x1No/JBFzIJMyMQIAibBzo+28+gi3iCAdTR0BJj9JwIB54V/D3kBzbAXmYxmBqN4ttIvCqNIC+BzMFsxEzFzt9TsoKtcj4Tjxan23JMwP2Ck1wyxuBiXesDMW2i4xKcVQ8QLXOGOcTO835KZBgksECBY3JN7jB+HbkVRRLibHeZa7neSN/W91ymucADAMyCdJvYbGNuShofgZ2Akkza8DwnbnfqpUdNzEwJIx16cp5fkg+93T71O4eoCHGBPhwIMW0gX68rQvduwu2216Yc05iehgGPvla20AwiJcJxJI9L3Plddm7o95ncHUFjodYgEadpdAy6G5KsuDYQFZXyuxe121qbXi0jBiQdwYtPlZfUBXQZREQEREBERAREQEREBERB8Hvf3Upcfw7qNURux4EupvAs9v1gjcEg5WufaPZ9bhazuG4kupmnMNDiQR8rmW8TCBIt0NwQtqiF0r2k9wW9oUJZDOIpSaT8A86Tz+B32MHmDLNHgreLMw09IO8S4gzIi5j6qDtTp1siebZxkkiM3Bt+iw5jg91Oq11NzCWvZ8wLbFsbRAvcQcRdYbxDtIEgtEAmBNufITyGwxhcxgu0QBBG0AQNvEdWfPHRWaXOubiMO23IjNgCYzvOVmqDfxW2sbz8Ntneg8wqHyMiTMnEkcjnOPXM4C6ATlsCYGkNInIJybn6wonhxMERBOcn+65sf8KumS0A2bcQDDeeJ3MgQOforafFBwki45ib5kgRvYgdfQIt4aDaZkQJIceouFyqNLTILi6x1CRDYEzE/wAja6rPFkTpDQSc2lvkHGdsgb+Sx/UOw52oGI+GCTct5zb4rmwF7QEqPFjVIBLfESAdJyYwDzjnbBmRyKj2kmwY0CRE3mMGLGbREeEX2HAcQMtcRztEWkERMYxGByCtfUEiTBzAM2vy/wD0J5yoJe8aQJ1OtBBh5h0kzHnEdFl1UtLYaRMxDr5IHhdEm3TKqpcQGybzG0gQYPTn+Xphtc7CHbaSQOZmPIIOZUoEY06cxPXBOd98RzCjRqgb6LumRba07b2C44eR/bJJbaCQAC6WhsfVZfWdzPWxaOfTfkPog7X3V70O4SqCDIMBzP7ZkSSbZJFufMr3LsjtdlZgexwc07j8j1Wr7a5B8UtBzmediAIt0PrcrtXc3vw7hntbTbqpkj3jT4ZBN3AkfFBJuLxG8rUuDYhF87sntVlam17HBzXCQf5g9F9ELoCIiAiIgIiICIiAiIgLBCyiDy/2sezg8S08Xwrf/UMA1tAn3zG9P/I0THMW/DHjHD1Q4X0RAsNI5crC3VbaubK8S9rvs/NFzuN4Zk03GeJYPkJzXaB8p+bkfFu4jNg89qx8pgRcC5AFxMAknp/0pBrmzEGbRgG8XkCBBmYtyXDLCW6gTa1hEXJvg+qnQpFxiRO0GOu45LAmYNzY7ggXjOnmB+qEmCdhzxIjIb/POVcOFg+NpNzgiJsTcee6mC2LNLoJ3z9RBsIB3ug4YpTfRYzcEuOLE25yrPcQPw2vP4pBFgLwY/eVdWBcfhDZzOST8Qgm52m0+HmVBzDIk4ESDHUiBvJz90GTS8PxBxsYiJztG8ZHLqq/6QGdMEzsSCNzIgkmCCfUlTADZDQ0z8wgEOn4XDrBJ/2rLXEm58QJ6z5TvBzfHqoDaJFyJ/lhaFx3U9RgiRceJwvE/KDuBiMrl06paSXSYFwJBE4yPCIm3kqqtEkAgk2J+H7DeetkFWjlLXHnAJP/ACsL3+isbqaAXahNsm5kmCRfb75UKb7GM36SIxef5ZWCq1/IOHOR+ZG4m/P0VEaT9Vo5RfUXTO0eWL/RcqlSPzBswejZvYgkAbGftzqp1I8OmLC7Te24vYbfyFCA3TLwb3+ckn5TJseucqDuPcvvueEqAXfTeRrAmxsNTdpGDYSN7Be5dmdpsrU2vY4Oa4AtI3B8/wAlq7TN5P0g7HlMdBC7l3J79O4UgOBdSddwk6psNTAcGAZB6LUuD3+UXA7L7UZWptfTcHNcJBG/85LngroCIiAiIgIiICIiAiIgKuvRDgQQCCIINwQcg9FYiDXb2idxT2bX97Tbq4SqYba9FxzSJ/DnSeUt2BPXm1RplriZm+kNjwwbY3P25rZztjsmnxNF9Gs0PY9pa4HkeRFwRkEXBErWrvf3TqdmcSaTiXU3Ami8z42WB1afnEgOA6GwIWOoPmPbEQ4gxhwiJxMb26+aUXSCTDr2l03OLyTNj+Syx02JBMkjBjoMHreyka18tkiMz6E75xH6LIUqxy4asQQRJAIAuMCbeX0WKjs2kZs30iBgnpy+krHHhMTYNM723FiP3sq6fEbFw5ERBIuCMDnO+6Ceg/3abg5IMyCCRNoJzy9EqU5PisGybCT4sgT+vknuGiDqIN8y2B1ix23+iy6heCQTMi8kZMxFgQEAVIOPCJEugabxbpYW/wClYXQfEQ+4vJAHnc9LAclUKGxdynkJ2ggW8wJysClcEHyAIEwcQbwQLfqoORVrasHVO5kb2Oxib5UHObYEabYBib22sb7m31VdQgEgGGzABEyfMHBF+X1U30CYBbO8kTfEjSAQLbdeaCAa1xjWWyRbFz08twpe6wCZsYgCDIzJN8COqjXoFvUg31G3lzJx59bquo8G5dERqkYFrg3PW37ijkAHaNyXDyMEnEXiVJ1QN+Zsc3G53EYgAQuIcx4iLgCbm3UGPTKlwuq2iWtOQDf/AJSYOLR+qDuvc7vvU4Sp4pdScfGyScfPT1QAYmRggXjb3LsvtRlam17HBzXCQR/M9Fq+x72lpl0nLpIN4xiRe+Dddo7ld9anBVIMuouPjYCTG2tnJwj1+kWXPRsOCi+f2V2qytTa+m4Oa4WI/lj0X0JXQEREBERAREQEREBERAXwu93dSlx/Duo1Rm7Hj4qbxh7et4jcEjdfdRBqf2r2bV4LiH8NxLYcw2PyvafheyxlrvzBBuLV06NO3wxzm8XbOCdXr+ZWwftD7hU+0aEWZWZJpVIwTljubHb8rEYWvFVjqDn0q1JzKjHaXssS0t2N4OQQ7BEZlYsE6lHE2xkEE35xbf6eaxq/C2fMXjYgE/ouNULnnxEnc3uByA/wuTSDXNi8DlffcfhtnoZ5LIiKzxtGBeJgcxEbYlWVANMlxO0CIzOoFxx9JtZP6cj/AJRyIkWOMc9vNQIjDwZMxm15B54F/NBJzwIbqPODj6/VVCCZOby4apyADz9RH6oKow6DyuAfOPMR6FTHGkjGeYuR9uQ+gnCDBeJ+CZnPWbkfDmdr+iPDnRHUZJAk7DzJt081n3kiRAI5yJLh8JkmL4t+alTbYgHMkySMwDjcFBWAcO1foPL9v1vJzWkkmdV58Vt412i/WEext9T7QYAkHpaDbeFlvDkESb/KdJB2AMC8Sd0FtSkX+I5m0HNrR1I3lcerQ8UFpMkxh1sX6TCnTaRcgCdwRMzm3S1+Z6KT3i4BIMWiwgxNhaY9VADg2DBNr3kAHOY3Fybk87KOqfEycxkfNezeX36LDajjZhvadZG2I+nWwCOAdJbYg2tbOCIv/MoO39wu+b+DeB4jSefGwje3iGwcI9ZvsveOye1qdem2pTcHtcJBG/79FqwyrcAuvY8ha18cvuu39xe+buDqHUXOpOu9s2mIDmbA2jad9o1Lg2IRfP7K7VZWptexwc1wBBXPBXQZREQEREBERAREQEREGCF557U/ZyOOpe+otA4qm06cD3rRf3Tid86ScE8iV6IsOag1Do13CWOYdTSRDiQ5rgfE0g/CZsQcdVc97icQZuS2NMHJ3HL78l6/7XfZuazXcZwjCazRNam0XrNb8zRvUaP/ALARkBeP8Jx/vGxDdUS03H/LOchc+oLWVDBDr2hwuZAMW1ZzzWKlMGZBuZIH2M/a6waZDRq8JzJwegPLpblzVIrFouXEH+42Dpxabgm3KfXI5Hu2AZLTO4+ljEZieg5qJoX3dyIIJGdhiAoGqCJLQLG0+lp/ZRfwx/Hc7E22AAn9IVFzeI0u+GNpiImNuuMrLHNOxJORBzB6iP8AvG1NMQJF4JEgC0RGZvEfVYNRxBiNrkAQDJtGDnI3Kgmx5AAMf7vhiZx6E38oU21QWky8SLzBnbBgjA525KsVHCCSIvqNyf2B5Kv3szqGkTHo7kLg+ao5Q0T4QZi8kG/MmMY6Sq+I4hpid5MbfWZIz/JVVKkctwdiYx4pxew6rBpavmE7RPXPpAn8pQXe/kiNJA+UtETmZyDBU2ybvJ8/iHIQAfL7Khrw3IMnfVcWI8OrfxXgkYwpNqhos4Ejab2g4i9xzUE6zQPngC2AOfwgTPldDVxmBEEssQIi9gLAdbpTqOI+Y7GQJMQCb2v9ioNYZJggHFhNjMR95uEHcu4nfd/Cvgy+k6AWC1/xCcOj6xfaPeuA44VGhzTIIBB6ESCtVKFQ1HspUxD6jwxpb8QLzEzmwM+hWzXYrIAGwAA9F05H3UQItAiIgIiICIiAiIgIiIIubK8Q9r/s392XcdwrPDJdxNNo+Hc12jl+If8ALmvcVCrTBEFBqTw3GaoBmQD1sBm5P+MKEn5SDbaN9j0ld29qvs4PAvPE8M0jhnGXNbb3Djy5UyTbkTGCF0alWFSxgHe36LnZgscN4M8gYHmCLjY3CmzTFoJuJJmSdha58+aqcyTciLC38tmJ6QsmsRgxYgkm8ZgH0Cg5A4cTaOdxF9rjHlG6pNAXJ8REfCIAFsm3LlzUNc3EtnnMZmOUSsspuJBBNpuIIPP1/nkAVAMC1sWMdAAf59RP3xsGwGxY8/WFB9MyLW+p+18/qEdSdgCLE3x1/W3RBCKgJa4uAB8QvbmOhV7awM2HmGXidyLH0zCg9zfCLmdpgHyHKVk1CW2GnyG17G38jqgzoAw6OeqIz5KtlCMmwxecC2f1U6dQQDB1AQ6METg35xsqK3FvFsN/np/2gmawGo525QOds5z1VnAcNX4uqKFBpeTcbBoxqc75Wic/mYC5XdruxxHaTy1ngptMPquBc1u+lotqdf4R6wvde6nc6lwlMU6LYGXON3vP4nnc/YbQtzkfH7jezynwbdX/ALlY/FUIxMS2mPlb1yd8AD0fguF0hS4bhA0LkgLQyiIgIiICIiAiIgIiICIiAiIgo4vhG1GOY9oc1wLXNcJBBEEEHIIWuftG9nL+zKvvqGp3CuPhOTRcf/ied2n5XHyN7nZNcTtHs5lam6nUaHseC1zXCQQcgoNTqcPbIgOG0ARNz6LDqsC8ERmOe8jOP5Zdg9oHcN/ZfEahLuFqE+6fJlroJFKp1Gx3A5grrzKrCcm/OIH8/Rc7MEn0gTER1Btb/dhYqUxGnUIkxgGZzAPJHMzpkRmABPlFoxustcBJ+EnkZPle5t13WRY1kAEn1gyNsRb9ka0tMucOZglwG8QYkkDkIm6h/UOJE2EEg4HnfyUm1p+ESYjec5ncWHWyBi9w4kuJ2Ij8ox/CqfeOzJAHXPMR5H0gKypWLfFIINjP+YzAXGph1ao2nQY5znmA0XcdzEYG5OM7LUgO47SNyTcz8q7b3M9mlXi4q8Rqo0JswiKlQdPwN65O0SCu1dxvZUKRbW4qKtaZawEmnTOxM/G/eTYHGAV6twXZkZW5B8/sXsFlJjWU2BjGiGtaIAC7DR4cAKdOmApqgiIgIiICIiAiIgIiICIiAiIgIiICIiD53bfYlLiqL6NdgqU3iHNP2IOxBggi4IBWs3fvuNV7Mr6HTUovJ9zVPzDOh+wqDfnEjkNql8rvF3epcZQfRrt1McPUHZzTs4ZBQap8K0ObDTpI2Jmc/CNrqI1tOd7/AObr6HfLujV7N4k0akuaZdRqRAqNG45PFgW7WOCFwuH44AXHmeuzsdLrnZgnc2cRtB/nL9FXxNUMOdWYIP6beXVUcRx4g6QBOXRney7t3S9ldXiS2rxc0adiKYEVan+78ANv7vLKsg613c7r1+PfpothgMPqH4Ke/wDyd/aOYmMr3Lub3Do8GyKY1PPx1HfG7p0b/aLeZuvvdi932UmNZTYKbG2a1ogBdgocMGhbFHCcCGrmhqyiAiIgIiICIiAiIgIiICIiAiIgIiICIiAiIgIiIPhd7e6lHj+HdRrNkG7XD4mPiz2HYj6ESDYrXXjfZhx7OLdwzaJfFxWHhpFhMB5ecf7busbFbTrj1+HByg8r7k+y2lwpbUqRXr/jI8LJ/wDG04P9xv5TC9I4Ps2Mrl0eGAXIAQRZThT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2997200"/>
            <a:ext cx="1692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2781300"/>
            <a:ext cx="3600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6100" y="3860800"/>
            <a:ext cx="26495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6325" y="4868863"/>
            <a:ext cx="2019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5288" y="3357563"/>
            <a:ext cx="14906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92275" y="4437063"/>
            <a:ext cx="581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64801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516563"/>
            <a:ext cx="10175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8538" y="4652963"/>
            <a:ext cx="69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L </a:t>
            </a:r>
            <a:endParaRPr lang="hr-HR" sz="32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8625" y="1989138"/>
            <a:ext cx="1979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600" b="1" baseline="-25000">
                <a:solidFill>
                  <a:srgbClr val="FF0000"/>
                </a:solidFill>
                <a:latin typeface="Comic Sans MS" pitchFamily="66" charset="0"/>
              </a:rPr>
              <a:t>L </a:t>
            </a:r>
            <a:r>
              <a:rPr lang="hr-HR" sz="3600" b="1">
                <a:solidFill>
                  <a:srgbClr val="FF0000"/>
                </a:solidFill>
                <a:latin typeface="Calibri" pitchFamily="34" charset="0"/>
              </a:rPr>
              <a:t>= 12,5</a:t>
            </a:r>
          </a:p>
        </p:txBody>
      </p:sp>
      <p:sp>
        <p:nvSpPr>
          <p:cNvPr id="52229" name="TextBox 20"/>
          <p:cNvSpPr txBox="1">
            <a:spLocks noChangeArrowheads="1"/>
          </p:cNvSpPr>
          <p:nvPr/>
        </p:nvSpPr>
        <p:spPr bwMode="auto">
          <a:xfrm>
            <a:off x="684213" y="404813"/>
            <a:ext cx="755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omic Sans MS" pitchFamily="66" charset="0"/>
              </a:rPr>
              <a:t>Odredi vrijednost </a:t>
            </a:r>
            <a:r>
              <a:rPr lang="hr-HR" sz="20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sz="2000">
                <a:latin typeface="Comic Sans MS" pitchFamily="66" charset="0"/>
              </a:rPr>
              <a:t>mjerenjem spojnog elementa 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Cu L 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5600" y="1989138"/>
            <a:ext cx="2087563" cy="719137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484313"/>
            <a:ext cx="2828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40200" y="2276475"/>
            <a:ext cx="0" cy="3313113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32138" y="2781300"/>
            <a:ext cx="0" cy="2735263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050" y="3789363"/>
            <a:ext cx="0" cy="172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4955E-6 L 0.12657 -4.64955E-6 C 0.18334 -4.64955E-6 0.25382 0.10502 0.25382 0.19061 L 0.25382 0.3814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82 0.38145 L 5E-6 0.378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33600"/>
            <a:ext cx="53292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051050" y="3860800"/>
            <a:ext cx="0" cy="1728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1050" y="4652963"/>
            <a:ext cx="73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T </a:t>
            </a:r>
            <a:endParaRPr lang="hr-HR" sz="32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589588"/>
            <a:ext cx="88788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7900" y="2349500"/>
            <a:ext cx="2305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4400" b="1" baseline="-2500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hr-HR" sz="4400" b="1">
                <a:solidFill>
                  <a:srgbClr val="FF0000"/>
                </a:solidFill>
                <a:latin typeface="Calibri" pitchFamily="34" charset="0"/>
              </a:rPr>
              <a:t>= 7,5</a:t>
            </a:r>
          </a:p>
        </p:txBody>
      </p:sp>
      <p:sp>
        <p:nvSpPr>
          <p:cNvPr id="53254" name="TextBox 20"/>
          <p:cNvSpPr txBox="1">
            <a:spLocks noChangeArrowheads="1"/>
          </p:cNvSpPr>
          <p:nvPr/>
        </p:nvSpPr>
        <p:spPr bwMode="auto">
          <a:xfrm>
            <a:off x="684213" y="404813"/>
            <a:ext cx="755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omic Sans MS" pitchFamily="66" charset="0"/>
              </a:rPr>
              <a:t>Odredi vrijednost </a:t>
            </a:r>
            <a:r>
              <a:rPr lang="hr-HR" sz="20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sz="2000">
                <a:latin typeface="Comic Sans MS" pitchFamily="66" charset="0"/>
              </a:rPr>
              <a:t>mjerenjem spojnog elementa 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Cu T 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7900" y="2420938"/>
            <a:ext cx="2087563" cy="719137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989138"/>
            <a:ext cx="30241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627313" y="2852738"/>
            <a:ext cx="0" cy="273526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2500" y="2997200"/>
            <a:ext cx="0" cy="25923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5607E-7 L 0.12153 -1.15607E-7 C 0.17621 -1.15607E-7 0.2441 0.08324 0.2441 0.15191 L 0.2441 0.30451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30451 L -0.00017 0.304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3557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25538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55650" y="404813"/>
            <a:ext cx="6911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Prvo izradi dijelove sklopa gdje su manje mogućnosti da ćeš pogriješiti cijeli oblik sklopa.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789363"/>
            <a:ext cx="839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229225"/>
            <a:ext cx="8397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724400"/>
            <a:ext cx="15113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581525"/>
            <a:ext cx="920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437063"/>
            <a:ext cx="504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724400"/>
            <a:ext cx="15113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4437063"/>
            <a:ext cx="5032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9363"/>
            <a:ext cx="8397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229225"/>
            <a:ext cx="8397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4581525"/>
            <a:ext cx="920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750" y="4365625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95963" y="5013325"/>
            <a:ext cx="28797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6600">
                <a:solidFill>
                  <a:srgbClr val="FF0000"/>
                </a:solidFill>
                <a:latin typeface="Calibri" pitchFamily="34" charset="0"/>
              </a:rPr>
              <a:t>Pazi! </a:t>
            </a:r>
          </a:p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Prije sve zalemi, pa onda montiraj ventil</a:t>
            </a:r>
          </a:p>
        </p:txBody>
      </p:sp>
      <p:sp>
        <p:nvSpPr>
          <p:cNvPr id="54288" name="TextBox 16"/>
          <p:cNvSpPr txBox="1">
            <a:spLocks noChangeArrowheads="1"/>
          </p:cNvSpPr>
          <p:nvPr/>
        </p:nvSpPr>
        <p:spPr bwMode="auto">
          <a:xfrm>
            <a:off x="1116013" y="558958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/>
          </a:p>
        </p:txBody>
      </p:sp>
      <p:sp>
        <p:nvSpPr>
          <p:cNvPr id="54289" name="TextBox 17"/>
          <p:cNvSpPr txBox="1">
            <a:spLocks noChangeArrowheads="1"/>
          </p:cNvSpPr>
          <p:nvPr/>
        </p:nvSpPr>
        <p:spPr bwMode="auto">
          <a:xfrm>
            <a:off x="684213" y="3644900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omic Sans MS" pitchFamily="66" charset="0"/>
              </a:rPr>
              <a:t>Lc = C – ( y + x</a:t>
            </a:r>
            <a:r>
              <a:rPr lang="hr-HR" b="1" baseline="-25000">
                <a:latin typeface="Comic Sans MS" pitchFamily="66" charset="0"/>
              </a:rPr>
              <a:t>T</a:t>
            </a:r>
            <a:r>
              <a:rPr lang="hr-HR" b="1">
                <a:latin typeface="Comic Sans MS" pitchFamily="66" charset="0"/>
              </a:rPr>
              <a:t> )</a:t>
            </a:r>
            <a:r>
              <a:rPr lang="hr-HR" b="1" baseline="-25000">
                <a:latin typeface="Comic Sans MS" pitchFamily="66" charset="0"/>
              </a:rPr>
              <a:t>    </a:t>
            </a:r>
            <a:endParaRPr lang="hr-HR" b="1">
              <a:latin typeface="Comic Sans MS" pitchFamily="66" charset="0"/>
            </a:endParaRPr>
          </a:p>
        </p:txBody>
      </p:sp>
      <p:sp>
        <p:nvSpPr>
          <p:cNvPr id="54290" name="TextBox 19"/>
          <p:cNvSpPr txBox="1">
            <a:spLocks noChangeArrowheads="1"/>
          </p:cNvSpPr>
          <p:nvPr/>
        </p:nvSpPr>
        <p:spPr bwMode="auto">
          <a:xfrm>
            <a:off x="5508625" y="357346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omic Sans MS" pitchFamily="66" charset="0"/>
              </a:rPr>
              <a:t>Ld = D – ( x</a:t>
            </a:r>
            <a:r>
              <a:rPr lang="hr-HR" b="1" baseline="-25000">
                <a:latin typeface="Comic Sans MS" pitchFamily="66" charset="0"/>
              </a:rPr>
              <a:t>T</a:t>
            </a:r>
            <a:r>
              <a:rPr lang="hr-HR" b="1">
                <a:latin typeface="Comic Sans MS" pitchFamily="66" charset="0"/>
              </a:rPr>
              <a:t> + z )</a:t>
            </a:r>
          </a:p>
        </p:txBody>
      </p:sp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9838" y="47974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612453">
            <a:off x="5962650" y="3956050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http://www.volf-prom.hr/trueCMS/artwork/gallery/thumbs/1272_KUD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84313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57563"/>
            <a:ext cx="13684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068638"/>
            <a:ext cx="5032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420938"/>
            <a:ext cx="838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700213"/>
            <a:ext cx="31670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860800"/>
            <a:ext cx="8382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2349500"/>
            <a:ext cx="8397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3860800"/>
            <a:ext cx="839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57563"/>
            <a:ext cx="9350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3213100"/>
            <a:ext cx="920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3213100"/>
            <a:ext cx="919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3068638"/>
            <a:ext cx="504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11413" y="549275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Sve do sad urađeno </a:t>
            </a:r>
          </a:p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pomoći će ti da izradiš: </a:t>
            </a:r>
            <a:endParaRPr lang="hr-HR" b="1">
              <a:latin typeface="Comic Sans MS" pitchFamily="66" charset="0"/>
            </a:endParaRPr>
          </a:p>
        </p:txBody>
      </p:sp>
      <p:pic>
        <p:nvPicPr>
          <p:cNvPr id="54297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2205038"/>
            <a:ext cx="863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3800" y="692150"/>
            <a:ext cx="608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4868863"/>
            <a:ext cx="863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6325" y="4797425"/>
            <a:ext cx="936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03350" y="1773238"/>
            <a:ext cx="1008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8263" y="1773238"/>
            <a:ext cx="1079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11863" y="260350"/>
            <a:ext cx="2879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6600">
                <a:solidFill>
                  <a:srgbClr val="FF0000"/>
                </a:solidFill>
                <a:latin typeface="Calibri" pitchFamily="34" charset="0"/>
              </a:rPr>
              <a:t>Pazi! </a:t>
            </a:r>
          </a:p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Sad zalemi, ohladi sklop,namotaj kudelju pa onda montiraj ventil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47813" y="4724400"/>
            <a:ext cx="44719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08850" y="3429000"/>
            <a:ext cx="3587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53313" y="2997200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524750" y="3429000"/>
            <a:ext cx="866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08850" y="2997200"/>
            <a:ext cx="876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lika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797425"/>
            <a:ext cx="1584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simradenci.si/site/media/k2/items/cache/471bd07fdaa7b040f7ab8b2a13f8f35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26654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volf-prom.hr/trueCMS/artwork/gallery/thumbs/1272_KUDEL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7651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04813"/>
            <a:ext cx="2076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196975"/>
            <a:ext cx="6016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196975"/>
            <a:ext cx="504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4149725"/>
            <a:ext cx="21113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3059113" y="3068638"/>
            <a:ext cx="5041900" cy="792162"/>
          </a:xfrm>
          <a:prstGeom prst="wedgeRoundRectCallout">
            <a:avLst>
              <a:gd name="adj1" fmla="val 44098"/>
              <a:gd name="adj2" fmla="val 143805"/>
              <a:gd name="adj3" fmla="val 16667"/>
            </a:avLst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2138" y="3141663"/>
            <a:ext cx="5688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Vještina namatanja kudelje se brzo stekne!</a:t>
            </a:r>
          </a:p>
          <a:p>
            <a:r>
              <a:rPr lang="hr-HR"/>
              <a:t>Vježbaj dok ne ostvariš nepropusne spojeve.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0" y="0"/>
            <a:ext cx="3059113" cy="6858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/>
          <a:lstStyle/>
          <a:p>
            <a:endParaRPr lang="hr-HR" sz="2800">
              <a:solidFill>
                <a:srgbClr val="FF0000"/>
              </a:solidFill>
            </a:endParaRPr>
          </a:p>
          <a:p>
            <a:endParaRPr lang="hr-HR" sz="2800">
              <a:solidFill>
                <a:srgbClr val="FF0000"/>
              </a:solidFill>
            </a:endParaRPr>
          </a:p>
          <a:p>
            <a:r>
              <a:rPr lang="hr-HR" sz="2800" b="1">
                <a:solidFill>
                  <a:srgbClr val="FFFF00"/>
                </a:solidFill>
              </a:rPr>
              <a:t>PONOVI </a:t>
            </a:r>
          </a:p>
          <a:p>
            <a:r>
              <a:rPr lang="hr-HR" sz="2800" b="1">
                <a:solidFill>
                  <a:srgbClr val="FFFF00"/>
                </a:solidFill>
              </a:rPr>
              <a:t>MJERENJE</a:t>
            </a:r>
          </a:p>
          <a:p>
            <a:r>
              <a:rPr lang="hr-HR" sz="2800" b="1">
                <a:solidFill>
                  <a:srgbClr val="FFFF00"/>
                </a:solidFill>
              </a:rPr>
              <a:t>I IZRADU</a:t>
            </a:r>
          </a:p>
        </p:txBody>
      </p:sp>
      <p:sp>
        <p:nvSpPr>
          <p:cNvPr id="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1034257" y="2024856"/>
            <a:ext cx="6858000" cy="28082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vert="vert" wrap="none"/>
          <a:lstStyle/>
          <a:p>
            <a:pPr algn="ctr">
              <a:defRPr/>
            </a:pPr>
            <a:endParaRPr lang="hr-HR" b="1" dirty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defRPr/>
            </a:pPr>
            <a:endParaRPr lang="hr-HR" b="1" dirty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defRPr/>
            </a:pPr>
            <a:endParaRPr lang="hr-HR" b="1" dirty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defRPr/>
            </a:pPr>
            <a:r>
              <a:rPr lang="hr-HR" b="1" dirty="0">
                <a:solidFill>
                  <a:srgbClr val="FF3300"/>
                </a:solidFill>
                <a:latin typeface="Arial Unicode MS" pitchFamily="34" charset="-128"/>
              </a:rPr>
              <a:t> </a:t>
            </a:r>
            <a:r>
              <a:rPr lang="hr-H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OSTALE</a:t>
            </a:r>
          </a:p>
          <a:p>
            <a:pPr algn="ctr">
              <a:defRPr/>
            </a:pPr>
            <a:r>
              <a:rPr lang="hr-H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TEHNOLOGIJE</a:t>
            </a:r>
          </a:p>
        </p:txBody>
      </p:sp>
      <p:sp>
        <p:nvSpPr>
          <p:cNvPr id="5632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0"/>
            <a:ext cx="3276600" cy="6858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hr-HR" sz="2800" b="1">
              <a:solidFill>
                <a:srgbClr val="FFFF00"/>
              </a:solidFill>
            </a:endParaRPr>
          </a:p>
          <a:p>
            <a:pPr algn="ctr"/>
            <a:endParaRPr lang="hr-HR" sz="2800" b="1">
              <a:solidFill>
                <a:srgbClr val="FFFF00"/>
              </a:solidFill>
            </a:endParaRPr>
          </a:p>
          <a:p>
            <a:pPr algn="ctr"/>
            <a:r>
              <a:rPr lang="hr-HR" sz="2800" b="1">
                <a:solidFill>
                  <a:srgbClr val="FFFF00"/>
                </a:solidFill>
              </a:rPr>
              <a:t>ZADATAK ZA </a:t>
            </a:r>
          </a:p>
          <a:p>
            <a:pPr algn="ctr"/>
            <a:r>
              <a:rPr lang="hr-HR" sz="2800" b="1">
                <a:solidFill>
                  <a:srgbClr val="FFFF00"/>
                </a:solidFill>
              </a:rPr>
              <a:t>NAPREDNE</a:t>
            </a:r>
          </a:p>
        </p:txBody>
      </p:sp>
      <p:pic>
        <p:nvPicPr>
          <p:cNvPr id="5632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724400"/>
            <a:ext cx="2555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724400"/>
            <a:ext cx="24272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724400"/>
            <a:ext cx="2520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ubtitle 2"/>
          <p:cNvSpPr txBox="1">
            <a:spLocks/>
          </p:cNvSpPr>
          <p:nvPr/>
        </p:nvSpPr>
        <p:spPr bwMode="auto">
          <a:xfrm>
            <a:off x="468313" y="404813"/>
            <a:ext cx="777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3. ZADATAK  ZA NAPREDNE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r>
              <a:rPr lang="hr-HR">
                <a:latin typeface="Comic Sans MS" pitchFamily="66" charset="0"/>
              </a:rPr>
              <a:t>Unutar izrade instalacija tehnologijom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Cu 15x1 </a:t>
            </a:r>
            <a:r>
              <a:rPr lang="hr-HR">
                <a:latin typeface="Comic Sans MS" pitchFamily="66" charset="0"/>
              </a:rPr>
              <a:t>cijevi i spojnih </a:t>
            </a:r>
          </a:p>
          <a:p>
            <a:pPr marL="342900" indent="-342900">
              <a:spcBef>
                <a:spcPct val="20000"/>
              </a:spcBef>
            </a:pPr>
            <a:r>
              <a:rPr lang="hr-HR">
                <a:latin typeface="Comic Sans MS" pitchFamily="66" charset="0"/>
              </a:rPr>
              <a:t>elemenata  metodom mekog lemljenja izradi tri cijevi iste dužine  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Lb </a:t>
            </a:r>
          </a:p>
          <a:p>
            <a:pPr marL="342900" indent="-342900">
              <a:spcBef>
                <a:spcPct val="20000"/>
              </a:spcBef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=10 cm</a:t>
            </a:r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hr-HR">
                <a:latin typeface="Comic Sans MS" pitchFamily="66" charset="0"/>
              </a:rPr>
              <a:t>U prvom slučaju ostvari sklop s dvije cijevi  u drugom slučaju </a:t>
            </a:r>
          </a:p>
          <a:p>
            <a:pPr marL="342900" indent="-342900">
              <a:spcBef>
                <a:spcPct val="20000"/>
              </a:spcBef>
            </a:pPr>
            <a:r>
              <a:rPr lang="hr-HR">
                <a:latin typeface="Comic Sans MS" pitchFamily="66" charset="0"/>
              </a:rPr>
              <a:t>sklop sa tri cijevi koji su prikazani na  sljedećim skicama. Izmjeri </a:t>
            </a:r>
          </a:p>
          <a:p>
            <a:pPr marL="342900" indent="-342900">
              <a:spcBef>
                <a:spcPct val="20000"/>
              </a:spcBef>
            </a:pPr>
            <a:r>
              <a:rPr lang="hr-HR">
                <a:latin typeface="Comic Sans MS" pitchFamily="66" charset="0"/>
              </a:rPr>
              <a:t>dimenzije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B </a:t>
            </a:r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i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E </a:t>
            </a:r>
            <a:r>
              <a:rPr lang="hr-HR">
                <a:latin typeface="Comic Sans MS" pitchFamily="66" charset="0"/>
              </a:rPr>
              <a:t>te</a:t>
            </a:r>
            <a:r>
              <a:rPr lang="hr-HR" b="1">
                <a:latin typeface="Comic Sans MS" pitchFamily="66" charset="0"/>
              </a:rPr>
              <a:t> </a:t>
            </a:r>
            <a:r>
              <a:rPr lang="hr-HR">
                <a:latin typeface="Comic Sans MS" pitchFamily="66" charset="0"/>
              </a:rPr>
              <a:t>ispiši i riješi njihove mjerne lance kao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dvije  </a:t>
            </a:r>
          </a:p>
          <a:p>
            <a:pPr marL="342900" indent="-342900">
              <a:spcBef>
                <a:spcPct val="20000"/>
              </a:spcBef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jednadžbe s dvije nepoznanice </a:t>
            </a:r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  i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 </a:t>
            </a:r>
            <a:r>
              <a:rPr lang="hr-HR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hr-HR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r-HR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97200"/>
            <a:ext cx="36925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48"/>
          <p:cNvSpPr txBox="1">
            <a:spLocks noChangeArrowheads="1"/>
          </p:cNvSpPr>
          <p:nvPr/>
        </p:nvSpPr>
        <p:spPr bwMode="auto">
          <a:xfrm>
            <a:off x="4932363" y="3500438"/>
            <a:ext cx="2736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Tu je prikazano sve što ti treba da samostalno riješiš ovaj zadatak.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4932363" y="4724400"/>
            <a:ext cx="33131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Iako i kod ove tehnike možemo mjerenjem saznati vrijednos ti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 x</a:t>
            </a:r>
            <a:r>
              <a:rPr lang="hr-HR" b="1" baseline="-25000">
                <a:solidFill>
                  <a:srgbClr val="FF0000"/>
                </a:solidFill>
                <a:latin typeface="Comic Sans MS" pitchFamily="66" charset="0"/>
              </a:rPr>
              <a:t>T  i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 x</a:t>
            </a:r>
            <a:r>
              <a:rPr lang="hr-HR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hr-HR">
                <a:latin typeface="Comic Sans MS" pitchFamily="66" charset="0"/>
              </a:rPr>
              <a:t>saznaj ih probnom montažom onako kako traži zadatak.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05263"/>
            <a:ext cx="1439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57338"/>
            <a:ext cx="1295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557338"/>
            <a:ext cx="13684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700213"/>
            <a:ext cx="9366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149725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05263"/>
            <a:ext cx="1511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2339975" y="3644900"/>
            <a:ext cx="38179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3" name="Straight Connector 26"/>
          <p:cNvCxnSpPr>
            <a:cxnSpLocks noChangeShapeType="1"/>
          </p:cNvCxnSpPr>
          <p:nvPr/>
        </p:nvCxnSpPr>
        <p:spPr bwMode="auto">
          <a:xfrm>
            <a:off x="6156325" y="35734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26"/>
          <p:cNvCxnSpPr>
            <a:cxnSpLocks noChangeShapeType="1"/>
          </p:cNvCxnSpPr>
          <p:nvPr/>
        </p:nvCxnSpPr>
        <p:spPr bwMode="auto">
          <a:xfrm>
            <a:off x="2339975" y="35734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80"/>
          <p:cNvSpPr txBox="1">
            <a:spLocks noChangeArrowheads="1"/>
          </p:cNvSpPr>
          <p:nvPr/>
        </p:nvSpPr>
        <p:spPr bwMode="auto">
          <a:xfrm>
            <a:off x="2700338" y="3357563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hr-HR" sz="1400">
                <a:latin typeface="Comic Sans MS" pitchFamily="66" charset="0"/>
              </a:rPr>
              <a:t>ako si točno izradio  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B = 240</a:t>
            </a:r>
            <a:endParaRPr lang="hr-HR" sz="1400" b="1"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067175" y="5589588"/>
            <a:ext cx="43338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7" name="Straight Connector 27"/>
          <p:cNvCxnSpPr>
            <a:cxnSpLocks noChangeShapeType="1"/>
          </p:cNvCxnSpPr>
          <p:nvPr/>
        </p:nvCxnSpPr>
        <p:spPr bwMode="auto">
          <a:xfrm>
            <a:off x="4067175" y="55181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00563" y="5516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283075" y="55181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/>
          <p:cNvCxnSpPr/>
          <p:nvPr/>
        </p:nvCxnSpPr>
        <p:spPr bwMode="auto">
          <a:xfrm>
            <a:off x="2266950" y="5589588"/>
            <a:ext cx="13684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1" name="Straight Connector 26"/>
          <p:cNvCxnSpPr>
            <a:cxnSpLocks noChangeShapeType="1"/>
          </p:cNvCxnSpPr>
          <p:nvPr/>
        </p:nvCxnSpPr>
        <p:spPr bwMode="auto">
          <a:xfrm>
            <a:off x="3635375" y="5516563"/>
            <a:ext cx="0" cy="1460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>
            <a:off x="2266950" y="55181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22"/>
          <p:cNvCxnSpPr/>
          <p:nvPr/>
        </p:nvCxnSpPr>
        <p:spPr bwMode="auto">
          <a:xfrm>
            <a:off x="5075238" y="5589588"/>
            <a:ext cx="1368425" cy="158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4" name="Straight Connector 26"/>
          <p:cNvCxnSpPr>
            <a:cxnSpLocks noChangeShapeType="1"/>
          </p:cNvCxnSpPr>
          <p:nvPr/>
        </p:nvCxnSpPr>
        <p:spPr bwMode="auto">
          <a:xfrm>
            <a:off x="6443663" y="55181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Straight Connector 26"/>
          <p:cNvCxnSpPr>
            <a:cxnSpLocks noChangeShapeType="1"/>
          </p:cNvCxnSpPr>
          <p:nvPr/>
        </p:nvCxnSpPr>
        <p:spPr bwMode="auto">
          <a:xfrm>
            <a:off x="5075238" y="5518150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Box 37"/>
          <p:cNvSpPr txBox="1">
            <a:spLocks noChangeArrowheads="1"/>
          </p:cNvSpPr>
          <p:nvPr/>
        </p:nvSpPr>
        <p:spPr bwMode="auto">
          <a:xfrm>
            <a:off x="2413000" y="5229225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 =100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35600" y="5230813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alibri" pitchFamily="34" charset="0"/>
              </a:rPr>
              <a:t>Lb =100</a:t>
            </a:r>
          </a:p>
        </p:txBody>
      </p:sp>
      <p:cxnSp>
        <p:nvCxnSpPr>
          <p:cNvPr id="28" name="Straight Connector 26"/>
          <p:cNvCxnSpPr>
            <a:cxnSpLocks noChangeShapeType="1"/>
          </p:cNvCxnSpPr>
          <p:nvPr/>
        </p:nvCxnSpPr>
        <p:spPr bwMode="auto">
          <a:xfrm>
            <a:off x="1619250" y="5516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Straight Connector 28"/>
          <p:cNvCxnSpPr/>
          <p:nvPr/>
        </p:nvCxnSpPr>
        <p:spPr bwMode="auto">
          <a:xfrm>
            <a:off x="1331913" y="5589588"/>
            <a:ext cx="28733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0" name="Straight Connector 26"/>
          <p:cNvCxnSpPr>
            <a:cxnSpLocks noChangeShapeType="1"/>
          </p:cNvCxnSpPr>
          <p:nvPr/>
        </p:nvCxnSpPr>
        <p:spPr bwMode="auto">
          <a:xfrm>
            <a:off x="1330325" y="5516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Straight Connector 27"/>
          <p:cNvCxnSpPr>
            <a:cxnSpLocks noChangeShapeType="1"/>
          </p:cNvCxnSpPr>
          <p:nvPr/>
        </p:nvCxnSpPr>
        <p:spPr bwMode="auto">
          <a:xfrm>
            <a:off x="1330325" y="5516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924300" y="515778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endParaRPr lang="hr-HR" sz="14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33" name="Straight Connector 26"/>
          <p:cNvCxnSpPr>
            <a:cxnSpLocks noChangeShapeType="1"/>
          </p:cNvCxnSpPr>
          <p:nvPr/>
        </p:nvCxnSpPr>
        <p:spPr bwMode="auto">
          <a:xfrm>
            <a:off x="7524750" y="5516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235825" y="5589588"/>
            <a:ext cx="2873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5" name="Straight Connector 26"/>
          <p:cNvCxnSpPr>
            <a:cxnSpLocks noChangeShapeType="1"/>
          </p:cNvCxnSpPr>
          <p:nvPr/>
        </p:nvCxnSpPr>
        <p:spPr bwMode="auto">
          <a:xfrm>
            <a:off x="7235825" y="5516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091363" y="5229225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260475" y="5229225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875463" y="1628775"/>
            <a:ext cx="12985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T = ? </a:t>
            </a:r>
          </a:p>
          <a:p>
            <a:r>
              <a:rPr lang="hr-HR" sz="32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L = ?</a:t>
            </a:r>
          </a:p>
          <a:p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hr-HR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426" name="Rectangle 39"/>
          <p:cNvSpPr>
            <a:spLocks noChangeArrowheads="1"/>
          </p:cNvSpPr>
          <p:nvPr/>
        </p:nvSpPr>
        <p:spPr bwMode="auto">
          <a:xfrm>
            <a:off x="755650" y="836613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- sklop s dvije cijevi </a:t>
            </a:r>
            <a:endParaRPr lang="hr-HR" b="1">
              <a:latin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916113"/>
            <a:ext cx="8731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916113"/>
            <a:ext cx="863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365625"/>
            <a:ext cx="944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365625"/>
            <a:ext cx="936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27"/>
          <p:cNvCxnSpPr>
            <a:cxnSpLocks noChangeShapeType="1"/>
          </p:cNvCxnSpPr>
          <p:nvPr/>
        </p:nvCxnSpPr>
        <p:spPr bwMode="auto">
          <a:xfrm>
            <a:off x="4427538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Straight Connector 26"/>
          <p:cNvCxnSpPr>
            <a:cxnSpLocks noChangeShapeType="1"/>
          </p:cNvCxnSpPr>
          <p:nvPr/>
        </p:nvCxnSpPr>
        <p:spPr bwMode="auto">
          <a:xfrm>
            <a:off x="5867400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46"/>
          <p:cNvCxnSpPr/>
          <p:nvPr/>
        </p:nvCxnSpPr>
        <p:spPr bwMode="auto">
          <a:xfrm>
            <a:off x="4356100" y="3213100"/>
            <a:ext cx="15113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4932363" y="2924175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</a:t>
            </a:r>
          </a:p>
        </p:txBody>
      </p:sp>
      <p:cxnSp>
        <p:nvCxnSpPr>
          <p:cNvPr id="50" name="Straight Connector 26"/>
          <p:cNvCxnSpPr>
            <a:cxnSpLocks noChangeShapeType="1"/>
          </p:cNvCxnSpPr>
          <p:nvPr/>
        </p:nvCxnSpPr>
        <p:spPr bwMode="auto">
          <a:xfrm>
            <a:off x="3995738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Straight Connector 50"/>
          <p:cNvCxnSpPr/>
          <p:nvPr/>
        </p:nvCxnSpPr>
        <p:spPr bwMode="auto">
          <a:xfrm>
            <a:off x="2627313" y="3213100"/>
            <a:ext cx="137001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2" name="Straight Connector 51"/>
          <p:cNvCxnSpPr/>
          <p:nvPr/>
        </p:nvCxnSpPr>
        <p:spPr bwMode="auto">
          <a:xfrm>
            <a:off x="2339975" y="3213100"/>
            <a:ext cx="2873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3" name="Straight Connector 26"/>
          <p:cNvCxnSpPr>
            <a:cxnSpLocks noChangeShapeType="1"/>
          </p:cNvCxnSpPr>
          <p:nvPr/>
        </p:nvCxnSpPr>
        <p:spPr bwMode="auto">
          <a:xfrm>
            <a:off x="2627313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26"/>
          <p:cNvCxnSpPr>
            <a:cxnSpLocks noChangeShapeType="1"/>
          </p:cNvCxnSpPr>
          <p:nvPr/>
        </p:nvCxnSpPr>
        <p:spPr bwMode="auto">
          <a:xfrm>
            <a:off x="2339975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Straight Connector 54"/>
          <p:cNvCxnSpPr/>
          <p:nvPr/>
        </p:nvCxnSpPr>
        <p:spPr bwMode="auto">
          <a:xfrm>
            <a:off x="4211638" y="32131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6" name="Straight Connector 26"/>
          <p:cNvCxnSpPr>
            <a:cxnSpLocks noChangeShapeType="1"/>
          </p:cNvCxnSpPr>
          <p:nvPr/>
        </p:nvCxnSpPr>
        <p:spPr bwMode="auto">
          <a:xfrm>
            <a:off x="4427538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Straight Connector 27"/>
          <p:cNvCxnSpPr>
            <a:cxnSpLocks noChangeShapeType="1"/>
          </p:cNvCxnSpPr>
          <p:nvPr/>
        </p:nvCxnSpPr>
        <p:spPr bwMode="auto">
          <a:xfrm>
            <a:off x="4211638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Connector 57"/>
          <p:cNvCxnSpPr/>
          <p:nvPr/>
        </p:nvCxnSpPr>
        <p:spPr bwMode="auto">
          <a:xfrm>
            <a:off x="3995738" y="32131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9" name="Straight Connector 27"/>
          <p:cNvCxnSpPr>
            <a:cxnSpLocks noChangeShapeType="1"/>
          </p:cNvCxnSpPr>
          <p:nvPr/>
        </p:nvCxnSpPr>
        <p:spPr bwMode="auto">
          <a:xfrm>
            <a:off x="4211638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059113" y="28527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5867400" y="3213100"/>
            <a:ext cx="2889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2" name="Straight Connector 26"/>
          <p:cNvCxnSpPr>
            <a:cxnSpLocks noChangeShapeType="1"/>
          </p:cNvCxnSpPr>
          <p:nvPr/>
        </p:nvCxnSpPr>
        <p:spPr bwMode="auto">
          <a:xfrm>
            <a:off x="6156325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Straight Connector 26"/>
          <p:cNvCxnSpPr>
            <a:cxnSpLocks noChangeShapeType="1"/>
          </p:cNvCxnSpPr>
          <p:nvPr/>
        </p:nvCxnSpPr>
        <p:spPr bwMode="auto">
          <a:xfrm>
            <a:off x="5867400" y="31416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924300" y="28527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 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hr-HR" sz="14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268538" y="2781300"/>
            <a:ext cx="360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867400" y="2852738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32" grpId="0"/>
      <p:bldP spid="37" grpId="0"/>
      <p:bldP spid="38" grpId="0"/>
      <p:bldP spid="39" grpId="0"/>
      <p:bldP spid="48" grpId="0"/>
      <p:bldP spid="60" grpId="0"/>
      <p:bldP spid="73" grpId="0"/>
      <p:bldP spid="85" grpId="0"/>
      <p:bldP spid="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05263"/>
            <a:ext cx="12239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628775"/>
            <a:ext cx="11525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628775"/>
            <a:ext cx="11525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5750"/>
            <a:ext cx="9096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28775"/>
            <a:ext cx="108108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9112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933825"/>
            <a:ext cx="9112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005263"/>
            <a:ext cx="11525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933825"/>
            <a:ext cx="9112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05263"/>
            <a:ext cx="115093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313" y="692150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- sklop s tri cijevi </a:t>
            </a:r>
            <a:endParaRPr lang="hr-HR" b="1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203575" y="5445125"/>
            <a:ext cx="2889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8" name="Straight Connector 27"/>
          <p:cNvCxnSpPr>
            <a:cxnSpLocks noChangeShapeType="1"/>
          </p:cNvCxnSpPr>
          <p:nvPr/>
        </p:nvCxnSpPr>
        <p:spPr bwMode="auto">
          <a:xfrm>
            <a:off x="3203575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3490913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3348038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476375" y="5445125"/>
            <a:ext cx="1152525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>
            <a:off x="262890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26"/>
          <p:cNvCxnSpPr>
            <a:cxnSpLocks noChangeShapeType="1"/>
          </p:cNvCxnSpPr>
          <p:nvPr/>
        </p:nvCxnSpPr>
        <p:spPr bwMode="auto">
          <a:xfrm>
            <a:off x="1476375" y="5375275"/>
            <a:ext cx="0" cy="144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 bwMode="auto">
          <a:xfrm>
            <a:off x="4067175" y="5445125"/>
            <a:ext cx="1154113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25" name="Straight Connector 26"/>
          <p:cNvCxnSpPr>
            <a:cxnSpLocks noChangeShapeType="1"/>
          </p:cNvCxnSpPr>
          <p:nvPr/>
        </p:nvCxnSpPr>
        <p:spPr bwMode="auto">
          <a:xfrm>
            <a:off x="521970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Connector 26"/>
          <p:cNvCxnSpPr>
            <a:cxnSpLocks noChangeShapeType="1"/>
          </p:cNvCxnSpPr>
          <p:nvPr/>
        </p:nvCxnSpPr>
        <p:spPr bwMode="auto">
          <a:xfrm>
            <a:off x="4067175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1620838" y="5084763"/>
            <a:ext cx="935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 =100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67175" y="5084763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 =100 </a:t>
            </a:r>
          </a:p>
        </p:txBody>
      </p:sp>
      <p:cxnSp>
        <p:nvCxnSpPr>
          <p:cNvPr id="29" name="Straight Connector 26"/>
          <p:cNvCxnSpPr>
            <a:cxnSpLocks noChangeShapeType="1"/>
          </p:cNvCxnSpPr>
          <p:nvPr/>
        </p:nvCxnSpPr>
        <p:spPr bwMode="auto">
          <a:xfrm>
            <a:off x="97155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Straight Connector 29"/>
          <p:cNvCxnSpPr/>
          <p:nvPr/>
        </p:nvCxnSpPr>
        <p:spPr bwMode="auto">
          <a:xfrm>
            <a:off x="755650" y="5445125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1" name="Straight Connector 26"/>
          <p:cNvCxnSpPr>
            <a:cxnSpLocks noChangeShapeType="1"/>
          </p:cNvCxnSpPr>
          <p:nvPr/>
        </p:nvCxnSpPr>
        <p:spPr bwMode="auto">
          <a:xfrm>
            <a:off x="75565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27"/>
          <p:cNvCxnSpPr>
            <a:cxnSpLocks noChangeShapeType="1"/>
          </p:cNvCxnSpPr>
          <p:nvPr/>
        </p:nvCxnSpPr>
        <p:spPr bwMode="auto">
          <a:xfrm>
            <a:off x="75565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501332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 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hr-HR" sz="1400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4" name="Straight Connector 26"/>
          <p:cNvCxnSpPr>
            <a:cxnSpLocks noChangeShapeType="1"/>
          </p:cNvCxnSpPr>
          <p:nvPr/>
        </p:nvCxnSpPr>
        <p:spPr bwMode="auto">
          <a:xfrm>
            <a:off x="838835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34"/>
          <p:cNvCxnSpPr/>
          <p:nvPr/>
        </p:nvCxnSpPr>
        <p:spPr bwMode="auto">
          <a:xfrm>
            <a:off x="8172450" y="5445125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36" name="Straight Connector 26"/>
          <p:cNvCxnSpPr>
            <a:cxnSpLocks noChangeShapeType="1"/>
          </p:cNvCxnSpPr>
          <p:nvPr/>
        </p:nvCxnSpPr>
        <p:spPr bwMode="auto">
          <a:xfrm>
            <a:off x="817245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27"/>
          <p:cNvCxnSpPr>
            <a:cxnSpLocks noChangeShapeType="1"/>
          </p:cNvCxnSpPr>
          <p:nvPr/>
        </p:nvCxnSpPr>
        <p:spPr bwMode="auto">
          <a:xfrm>
            <a:off x="8172450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101013" y="5013325"/>
            <a:ext cx="35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84213" y="5013325"/>
            <a:ext cx="360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795963" y="5445125"/>
            <a:ext cx="2889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1" name="Straight Connector 27"/>
          <p:cNvCxnSpPr>
            <a:cxnSpLocks noChangeShapeType="1"/>
          </p:cNvCxnSpPr>
          <p:nvPr/>
        </p:nvCxnSpPr>
        <p:spPr bwMode="auto">
          <a:xfrm>
            <a:off x="5795963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6084888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5940425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6516688" y="5445125"/>
            <a:ext cx="1152525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45" name="Straight Connector 26"/>
          <p:cNvCxnSpPr>
            <a:cxnSpLocks noChangeShapeType="1"/>
          </p:cNvCxnSpPr>
          <p:nvPr/>
        </p:nvCxnSpPr>
        <p:spPr bwMode="auto">
          <a:xfrm>
            <a:off x="7669213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Straight Connector 26"/>
          <p:cNvCxnSpPr>
            <a:cxnSpLocks noChangeShapeType="1"/>
          </p:cNvCxnSpPr>
          <p:nvPr/>
        </p:nvCxnSpPr>
        <p:spPr bwMode="auto">
          <a:xfrm>
            <a:off x="6516688" y="5373688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661150" y="5084763"/>
            <a:ext cx="107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 =100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580063" y="5013325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 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hr-HR" sz="1400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49" name="Straight Connector 27"/>
          <p:cNvCxnSpPr>
            <a:cxnSpLocks noChangeShapeType="1"/>
          </p:cNvCxnSpPr>
          <p:nvPr/>
        </p:nvCxnSpPr>
        <p:spPr bwMode="auto">
          <a:xfrm>
            <a:off x="3636963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Straight Connector 26"/>
          <p:cNvCxnSpPr>
            <a:cxnSpLocks noChangeShapeType="1"/>
          </p:cNvCxnSpPr>
          <p:nvPr/>
        </p:nvCxnSpPr>
        <p:spPr bwMode="auto">
          <a:xfrm>
            <a:off x="500380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Straight Connector 50"/>
          <p:cNvCxnSpPr/>
          <p:nvPr/>
        </p:nvCxnSpPr>
        <p:spPr bwMode="auto">
          <a:xfrm>
            <a:off x="3635375" y="2997200"/>
            <a:ext cx="136842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sp>
        <p:nvSpPr>
          <p:cNvPr id="52" name="TextBox 37"/>
          <p:cNvSpPr txBox="1">
            <a:spLocks noChangeArrowheads="1"/>
          </p:cNvSpPr>
          <p:nvPr/>
        </p:nvSpPr>
        <p:spPr bwMode="auto">
          <a:xfrm>
            <a:off x="3924300" y="2636838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</a:t>
            </a:r>
          </a:p>
        </p:txBody>
      </p:sp>
      <p:cxnSp>
        <p:nvCxnSpPr>
          <p:cNvPr id="53" name="Straight Connector 27"/>
          <p:cNvCxnSpPr>
            <a:cxnSpLocks noChangeShapeType="1"/>
          </p:cNvCxnSpPr>
          <p:nvPr/>
        </p:nvCxnSpPr>
        <p:spPr bwMode="auto">
          <a:xfrm>
            <a:off x="198120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Straight Connector 26"/>
          <p:cNvCxnSpPr>
            <a:cxnSpLocks noChangeShapeType="1"/>
          </p:cNvCxnSpPr>
          <p:nvPr/>
        </p:nvCxnSpPr>
        <p:spPr bwMode="auto">
          <a:xfrm>
            <a:off x="3349625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Straight Connector 54"/>
          <p:cNvCxnSpPr/>
          <p:nvPr/>
        </p:nvCxnSpPr>
        <p:spPr bwMode="auto">
          <a:xfrm>
            <a:off x="1979613" y="2997200"/>
            <a:ext cx="137001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6" name="Straight Connector 55"/>
          <p:cNvCxnSpPr/>
          <p:nvPr/>
        </p:nvCxnSpPr>
        <p:spPr bwMode="auto">
          <a:xfrm>
            <a:off x="1763713" y="2997200"/>
            <a:ext cx="2174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57" name="Straight Connector 26"/>
          <p:cNvCxnSpPr>
            <a:cxnSpLocks noChangeShapeType="1"/>
          </p:cNvCxnSpPr>
          <p:nvPr/>
        </p:nvCxnSpPr>
        <p:spPr bwMode="auto">
          <a:xfrm>
            <a:off x="198120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Straight Connector 26"/>
          <p:cNvCxnSpPr>
            <a:cxnSpLocks noChangeShapeType="1"/>
          </p:cNvCxnSpPr>
          <p:nvPr/>
        </p:nvCxnSpPr>
        <p:spPr bwMode="auto">
          <a:xfrm>
            <a:off x="1763713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Straight Connector 58"/>
          <p:cNvCxnSpPr/>
          <p:nvPr/>
        </p:nvCxnSpPr>
        <p:spPr bwMode="auto">
          <a:xfrm>
            <a:off x="3492500" y="2997200"/>
            <a:ext cx="144463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0" name="Straight Connector 26"/>
          <p:cNvCxnSpPr>
            <a:cxnSpLocks noChangeShapeType="1"/>
          </p:cNvCxnSpPr>
          <p:nvPr/>
        </p:nvCxnSpPr>
        <p:spPr bwMode="auto">
          <a:xfrm>
            <a:off x="3636963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Straight Connector 27"/>
          <p:cNvCxnSpPr>
            <a:cxnSpLocks noChangeShapeType="1"/>
          </p:cNvCxnSpPr>
          <p:nvPr/>
        </p:nvCxnSpPr>
        <p:spPr bwMode="auto">
          <a:xfrm>
            <a:off x="349250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Straight Connector 61"/>
          <p:cNvCxnSpPr/>
          <p:nvPr/>
        </p:nvCxnSpPr>
        <p:spPr bwMode="auto">
          <a:xfrm>
            <a:off x="3349625" y="2997200"/>
            <a:ext cx="14287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3" name="Straight Connector 27"/>
          <p:cNvCxnSpPr>
            <a:cxnSpLocks noChangeShapeType="1"/>
          </p:cNvCxnSpPr>
          <p:nvPr/>
        </p:nvCxnSpPr>
        <p:spPr bwMode="auto">
          <a:xfrm>
            <a:off x="3349625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484438" y="26368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6661150" y="2997200"/>
            <a:ext cx="2159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6" name="Straight Connector 26"/>
          <p:cNvCxnSpPr>
            <a:cxnSpLocks noChangeShapeType="1"/>
          </p:cNvCxnSpPr>
          <p:nvPr/>
        </p:nvCxnSpPr>
        <p:spPr bwMode="auto">
          <a:xfrm>
            <a:off x="687705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26"/>
          <p:cNvCxnSpPr>
            <a:cxnSpLocks noChangeShapeType="1"/>
          </p:cNvCxnSpPr>
          <p:nvPr/>
        </p:nvCxnSpPr>
        <p:spPr bwMode="auto">
          <a:xfrm>
            <a:off x="666115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Straight Connector 67"/>
          <p:cNvCxnSpPr/>
          <p:nvPr/>
        </p:nvCxnSpPr>
        <p:spPr bwMode="auto">
          <a:xfrm>
            <a:off x="5148263" y="2997200"/>
            <a:ext cx="14446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69" name="Straight Connector 26"/>
          <p:cNvCxnSpPr>
            <a:cxnSpLocks noChangeShapeType="1"/>
          </p:cNvCxnSpPr>
          <p:nvPr/>
        </p:nvCxnSpPr>
        <p:spPr bwMode="auto">
          <a:xfrm>
            <a:off x="5292725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Straight Connector 27"/>
          <p:cNvCxnSpPr>
            <a:cxnSpLocks noChangeShapeType="1"/>
          </p:cNvCxnSpPr>
          <p:nvPr/>
        </p:nvCxnSpPr>
        <p:spPr bwMode="auto">
          <a:xfrm>
            <a:off x="5148263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Straight Connector 70"/>
          <p:cNvCxnSpPr/>
          <p:nvPr/>
        </p:nvCxnSpPr>
        <p:spPr bwMode="auto">
          <a:xfrm>
            <a:off x="5003800" y="2997200"/>
            <a:ext cx="142875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72" name="Straight Connector 27"/>
          <p:cNvCxnSpPr>
            <a:cxnSpLocks noChangeShapeType="1"/>
          </p:cNvCxnSpPr>
          <p:nvPr/>
        </p:nvCxnSpPr>
        <p:spPr bwMode="auto">
          <a:xfrm>
            <a:off x="500380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" name="Straight Connector 27"/>
          <p:cNvCxnSpPr>
            <a:cxnSpLocks noChangeShapeType="1"/>
          </p:cNvCxnSpPr>
          <p:nvPr/>
        </p:nvCxnSpPr>
        <p:spPr bwMode="auto">
          <a:xfrm>
            <a:off x="5292725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Straight Connector 26"/>
          <p:cNvCxnSpPr>
            <a:cxnSpLocks noChangeShapeType="1"/>
          </p:cNvCxnSpPr>
          <p:nvPr/>
        </p:nvCxnSpPr>
        <p:spPr bwMode="auto">
          <a:xfrm>
            <a:off x="6661150" y="29257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Straight Connector 74"/>
          <p:cNvCxnSpPr/>
          <p:nvPr/>
        </p:nvCxnSpPr>
        <p:spPr bwMode="auto">
          <a:xfrm>
            <a:off x="5292725" y="2997200"/>
            <a:ext cx="136683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sp>
        <p:nvSpPr>
          <p:cNvPr id="76" name="TextBox 37"/>
          <p:cNvSpPr txBox="1">
            <a:spLocks noChangeArrowheads="1"/>
          </p:cNvSpPr>
          <p:nvPr/>
        </p:nvSpPr>
        <p:spPr bwMode="auto">
          <a:xfrm>
            <a:off x="5508625" y="26368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Lb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1692275" y="2565400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588125" y="2565400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132138" y="25654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 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hr-HR" sz="14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787900" y="26368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 x</a:t>
            </a:r>
            <a:r>
              <a:rPr lang="hr-HR" sz="14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140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hr-HR" sz="1400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1763713" y="3429000"/>
            <a:ext cx="511175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82" name="Straight Connector 26"/>
          <p:cNvCxnSpPr>
            <a:cxnSpLocks noChangeShapeType="1"/>
          </p:cNvCxnSpPr>
          <p:nvPr/>
        </p:nvCxnSpPr>
        <p:spPr bwMode="auto">
          <a:xfrm>
            <a:off x="6875463" y="3357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" name="Straight Connector 26"/>
          <p:cNvCxnSpPr>
            <a:cxnSpLocks noChangeShapeType="1"/>
          </p:cNvCxnSpPr>
          <p:nvPr/>
        </p:nvCxnSpPr>
        <p:spPr bwMode="auto">
          <a:xfrm>
            <a:off x="1763713" y="3357563"/>
            <a:ext cx="0" cy="1444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4" name="TextBox 80"/>
          <p:cNvSpPr txBox="1">
            <a:spLocks noChangeArrowheads="1"/>
          </p:cNvSpPr>
          <p:nvPr/>
        </p:nvSpPr>
        <p:spPr bwMode="auto">
          <a:xfrm>
            <a:off x="2627313" y="3141663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-</a:t>
            </a:r>
            <a:r>
              <a:rPr lang="hr-HR" sz="1400">
                <a:latin typeface="Comic Sans MS" pitchFamily="66" charset="0"/>
              </a:rPr>
              <a:t>ako si točno izradio  </a:t>
            </a:r>
            <a:r>
              <a:rPr lang="hr-HR" sz="1400" b="1">
                <a:solidFill>
                  <a:srgbClr val="0000FF"/>
                </a:solidFill>
                <a:latin typeface="Comic Sans MS" pitchFamily="66" charset="0"/>
              </a:rPr>
              <a:t>E = 355</a:t>
            </a:r>
            <a:endParaRPr lang="hr-HR" sz="1400" b="1">
              <a:latin typeface="Calibri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451725" y="2205038"/>
            <a:ext cx="1547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T = ? </a:t>
            </a:r>
          </a:p>
          <a:p>
            <a:r>
              <a:rPr lang="hr-HR" sz="32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L = ?</a:t>
            </a:r>
          </a:p>
          <a:p>
            <a:r>
              <a:rPr lang="hr-HR" sz="3200" b="1" baseline="-250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hr-HR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773238"/>
            <a:ext cx="828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773238"/>
            <a:ext cx="882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149725"/>
            <a:ext cx="828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149725"/>
            <a:ext cx="8810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3" grpId="0"/>
      <p:bldP spid="38" grpId="0"/>
      <p:bldP spid="39" grpId="0"/>
      <p:bldP spid="47" grpId="0"/>
      <p:bldP spid="48" grpId="0"/>
      <p:bldP spid="52" grpId="0"/>
      <p:bldP spid="64" grpId="0"/>
      <p:bldP spid="76" grpId="0"/>
      <p:bldP spid="77" grpId="0"/>
      <p:bldP spid="78" grpId="0"/>
      <p:bldP spid="79" grpId="0"/>
      <p:bldP spid="80" grpId="0"/>
      <p:bldP spid="84" grpId="0"/>
      <p:bldP spid="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92500" y="1125538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 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+ 2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+ 2Lb = 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492500" y="62071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Lb + 2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 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 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+ Lb + 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= 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92500" y="1628775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 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= B - 2Lb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92500" y="2420938"/>
            <a:ext cx="496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Lb + 2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Lb + 2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 + Lb + 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= 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92500" y="2997200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+ 4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 + 3Lb  = B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92500" y="3573463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+ 4</a:t>
            </a:r>
            <a:r>
              <a:rPr lang="hr-HR" b="1">
                <a:solidFill>
                  <a:srgbClr val="002BB4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2BB4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CC"/>
                </a:solidFill>
                <a:latin typeface="Comic Sans MS" pitchFamily="66" charset="0"/>
              </a:rPr>
              <a:t>  = E - 3Lb </a:t>
            </a:r>
            <a:endParaRPr lang="en-US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59113" y="4652963"/>
            <a:ext cx="54943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48050" algn="l"/>
              </a:tabLst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Ako si zaboravio kako se rješavaju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dvije jednadžbe s dvije nepoznanice </a:t>
            </a:r>
          </a:p>
          <a:p>
            <a:pPr>
              <a:tabLst>
                <a:tab pos="3448050" algn="l"/>
              </a:tabLst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posluži se računalom,  pronađi program 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www.antonija-horvatek.from.hr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tabLst>
                <a:tab pos="3448050" algn="l"/>
              </a:tabLst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te </a:t>
            </a:r>
            <a:r>
              <a:rPr lang="hr-HR" b="1" u="sng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samostalno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obnovi gradivo.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2500" y="1557338"/>
            <a:ext cx="2663825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3419475" y="3500438"/>
            <a:ext cx="266541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365625"/>
            <a:ext cx="2019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49500"/>
            <a:ext cx="24050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692150"/>
            <a:ext cx="1657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10" grpId="0"/>
      <p:bldP spid="11" grpId="0"/>
      <p:bldP spid="12" grpId="0"/>
      <p:bldP spid="6145" grpId="0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196975"/>
            <a:ext cx="26638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1268413"/>
            <a:ext cx="270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+ 2 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= B - 2Lb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844675"/>
            <a:ext cx="26638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1917700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E - 3Lb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650" y="2420938"/>
            <a:ext cx="3095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7088" y="3357563"/>
            <a:ext cx="30972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0113" y="4365625"/>
            <a:ext cx="29511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55650" y="28527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355 – 3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100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5650" y="2492375"/>
            <a:ext cx="314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240 – 2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·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100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27088" y="3860800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355 – 300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27088" y="3500438"/>
            <a:ext cx="292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= 240 – 200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900113" y="4797425"/>
            <a:ext cx="208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55 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00113" y="4437063"/>
            <a:ext cx="199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= 40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00113" y="5229225"/>
            <a:ext cx="29511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768350" y="549275"/>
            <a:ext cx="802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Comic Sans MS" pitchFamily="66" charset="0"/>
              </a:rPr>
              <a:t>Prije rješavanja uvrstit ćemo brojčane vrijednosti svih poznanica:</a:t>
            </a: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H="1">
            <a:off x="2840038" y="4364038"/>
            <a:ext cx="14287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2916238" y="4437063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: (2)</a:t>
            </a:r>
            <a:endParaRPr lang="en-US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00113" y="5300663"/>
            <a:ext cx="1709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= 20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00113" y="5661025"/>
            <a:ext cx="208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55 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3" grpId="0" animBg="1"/>
      <p:bldP spid="3" grpId="1" animBg="1"/>
      <p:bldP spid="5" grpId="0"/>
      <p:bldP spid="19" grpId="0"/>
      <p:bldP spid="20" grpId="0"/>
      <p:bldP spid="21" grpId="0"/>
      <p:bldP spid="23" grpId="0"/>
      <p:bldP spid="25" grpId="0"/>
      <p:bldP spid="26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/>
          <p:cNvSpPr txBox="1">
            <a:spLocks noChangeArrowheads="1"/>
          </p:cNvSpPr>
          <p:nvPr/>
        </p:nvSpPr>
        <p:spPr bwMode="auto">
          <a:xfrm>
            <a:off x="684213" y="765175"/>
            <a:ext cx="4030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Comic Sans MS" pitchFamily="66" charset="0"/>
              </a:rPr>
              <a:t>Riješimo metodom supstitucije: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237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 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+ 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= 20 </a:t>
            </a:r>
            <a:endParaRPr lang="en-US" sz="2000" b="1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+ 4x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= 55</a:t>
            </a:r>
            <a:endParaRPr lang="hr-HR" sz="2000" b="1" u="sng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549775" y="1304925"/>
            <a:ext cx="43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40288" y="1304925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=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02225" y="130492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456238" y="1304925"/>
            <a:ext cx="722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- 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hr-HR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187450" y="2276475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501775" y="2273300"/>
            <a:ext cx="26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636713" y="227647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(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20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55875" y="2276475"/>
            <a:ext cx="1284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+ 4x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 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492500" y="2276475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1460500" y="2636838"/>
            <a:ext cx="504825" cy="71437"/>
          </a:xfrm>
          <a:custGeom>
            <a:avLst/>
            <a:gdLst>
              <a:gd name="T0" fmla="*/ 2147483647 w 43188"/>
              <a:gd name="T1" fmla="*/ 2147483647 h 21600"/>
              <a:gd name="T2" fmla="*/ 0 w 43188"/>
              <a:gd name="T3" fmla="*/ 2147483647 h 21600"/>
              <a:gd name="T4" fmla="*/ 2147483647 w 43188"/>
              <a:gd name="T5" fmla="*/ 0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</a:path>
              <a:path w="43188" h="21600" stroke="0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  <a:lnTo>
                  <a:pt x="21592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1389063" y="2665413"/>
            <a:ext cx="1022350" cy="115887"/>
          </a:xfrm>
          <a:custGeom>
            <a:avLst/>
            <a:gdLst>
              <a:gd name="T0" fmla="*/ 2147483647 w 43188"/>
              <a:gd name="T1" fmla="*/ 2147483647 h 21600"/>
              <a:gd name="T2" fmla="*/ 0 w 43188"/>
              <a:gd name="T3" fmla="*/ 2147483647 h 21600"/>
              <a:gd name="T4" fmla="*/ 2147483647 w 43188"/>
              <a:gd name="T5" fmla="*/ 0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</a:path>
              <a:path w="43188" h="21600" stroke="0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  <a:lnTo>
                  <a:pt x="21592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187450" y="2852738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40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525588" y="2852738"/>
            <a:ext cx="87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- 2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68538" y="2852738"/>
            <a:ext cx="87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+ 4x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060700" y="2852738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636963" y="227647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55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276600" y="2852738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55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1763713" y="3213100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2555875" y="3213100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044575" y="3284538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-2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690688" y="3319463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2555875" y="3357563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844800" y="3357563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55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205163" y="3357563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- 40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270125" y="4221163"/>
            <a:ext cx="45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592388" y="4221163"/>
            <a:ext cx="34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873375" y="4221163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7,5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268538" y="4221163"/>
            <a:ext cx="1252537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4786313" y="1809750"/>
            <a:ext cx="430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endParaRPr lang="hr-HR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5076825" y="1809750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=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5362575" y="1809750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5722938" y="1809750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5911850" y="180975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7,5</a:t>
            </a: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5775325" y="2206625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4930775" y="2386013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 =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5435600" y="2386013"/>
            <a:ext cx="76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12,5</a:t>
            </a:r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4932363" y="2349500"/>
            <a:ext cx="133985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 b="1">
              <a:solidFill>
                <a:srgbClr val="FF3300"/>
              </a:solidFill>
              <a:latin typeface="Calibri" pitchFamily="34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19475" y="1484313"/>
            <a:ext cx="312738" cy="96837"/>
            <a:chOff x="1927" y="648"/>
            <a:chExt cx="242" cy="75"/>
          </a:xfrm>
        </p:grpSpPr>
        <p:sp>
          <p:nvSpPr>
            <p:cNvPr id="63534" name="Line 59"/>
            <p:cNvSpPr>
              <a:spLocks noChangeShapeType="1"/>
            </p:cNvSpPr>
            <p:nvPr/>
          </p:nvSpPr>
          <p:spPr bwMode="auto">
            <a:xfrm>
              <a:off x="1927" y="663"/>
              <a:ext cx="18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63535" name="Line 60"/>
            <p:cNvSpPr>
              <a:spLocks noChangeShapeType="1"/>
            </p:cNvSpPr>
            <p:nvPr/>
          </p:nvSpPr>
          <p:spPr bwMode="auto">
            <a:xfrm>
              <a:off x="1927" y="709"/>
              <a:ext cx="18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63536" name="Line 61"/>
            <p:cNvSpPr>
              <a:spLocks noChangeShapeType="1"/>
            </p:cNvSpPr>
            <p:nvPr/>
          </p:nvSpPr>
          <p:spPr bwMode="auto">
            <a:xfrm rot="2340000">
              <a:off x="2043" y="648"/>
              <a:ext cx="1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63537" name="Line 62"/>
            <p:cNvSpPr>
              <a:spLocks noChangeShapeType="1"/>
            </p:cNvSpPr>
            <p:nvPr/>
          </p:nvSpPr>
          <p:spPr bwMode="auto">
            <a:xfrm rot="19200000" flipV="1">
              <a:off x="2044" y="723"/>
              <a:ext cx="1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1260475" y="371633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2</a:t>
            </a:r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hr-HR" sz="2000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908175" y="3716338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=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2195513" y="3716338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0000FF"/>
                </a:solidFill>
                <a:latin typeface="Comic Sans MS" pitchFamily="66" charset="0"/>
              </a:rPr>
              <a:t>15</a:t>
            </a:r>
            <a:endParaRPr lang="en-US" sz="20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2" name="Arc 21"/>
          <p:cNvSpPr>
            <a:spLocks/>
          </p:cNvSpPr>
          <p:nvPr/>
        </p:nvSpPr>
        <p:spPr bwMode="auto">
          <a:xfrm rot="-222610">
            <a:off x="1700213" y="1797050"/>
            <a:ext cx="2967037" cy="358775"/>
          </a:xfrm>
          <a:custGeom>
            <a:avLst/>
            <a:gdLst>
              <a:gd name="T0" fmla="*/ 2147483647 w 43188"/>
              <a:gd name="T1" fmla="*/ 2147483647 h 21600"/>
              <a:gd name="T2" fmla="*/ 0 w 43188"/>
              <a:gd name="T3" fmla="*/ 2147483647 h 21600"/>
              <a:gd name="T4" fmla="*/ 2147483647 w 43188"/>
              <a:gd name="T5" fmla="*/ 0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</a:path>
              <a:path w="43188" h="21600" stroke="0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  <a:lnTo>
                  <a:pt x="21592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53" name="Arc 21"/>
          <p:cNvSpPr>
            <a:spLocks/>
          </p:cNvSpPr>
          <p:nvPr/>
        </p:nvSpPr>
        <p:spPr bwMode="auto">
          <a:xfrm rot="-2771479">
            <a:off x="3065463" y="2949575"/>
            <a:ext cx="3614737" cy="360363"/>
          </a:xfrm>
          <a:custGeom>
            <a:avLst/>
            <a:gdLst>
              <a:gd name="T0" fmla="*/ 2147483647 w 43188"/>
              <a:gd name="T1" fmla="*/ 2147483647 h 21600"/>
              <a:gd name="T2" fmla="*/ 0 w 43188"/>
              <a:gd name="T3" fmla="*/ 2147483647 h 21600"/>
              <a:gd name="T4" fmla="*/ 2147483647 w 43188"/>
              <a:gd name="T5" fmla="*/ 0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</a:path>
              <a:path w="43188" h="21600" stroke="0" extrusionOk="0">
                <a:moveTo>
                  <a:pt x="43188" y="407"/>
                </a:moveTo>
                <a:cubicBezTo>
                  <a:pt x="42966" y="12175"/>
                  <a:pt x="33362" y="21599"/>
                  <a:pt x="21592" y="21600"/>
                </a:cubicBezTo>
                <a:cubicBezTo>
                  <a:pt x="9890" y="21600"/>
                  <a:pt x="316" y="12281"/>
                  <a:pt x="-1" y="584"/>
                </a:cubicBezTo>
                <a:lnTo>
                  <a:pt x="21592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1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3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9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"/>
                            </p:stCondLst>
                            <p:childTnLst>
                              <p:par>
                                <p:cTn id="15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0"/>
                            </p:stCondLst>
                            <p:childTnLst>
                              <p:par>
                                <p:cTn id="16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00"/>
                            </p:stCondLst>
                            <p:childTnLst>
                              <p:par>
                                <p:cTn id="170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600"/>
                            </p:stCondLst>
                            <p:childTnLst>
                              <p:par>
                                <p:cTn id="178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200"/>
                            </p:stCondLst>
                            <p:childTnLst>
                              <p:par>
                                <p:cTn id="182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800"/>
                            </p:stCondLst>
                            <p:childTnLst>
                              <p:par>
                                <p:cTn id="186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7" grpId="0"/>
      <p:bldP spid="58" grpId="0"/>
      <p:bldP spid="59" grpId="0"/>
      <p:bldP spid="52" grpId="0" animBg="1"/>
      <p:bldP spid="53" grpId="0" animBg="1"/>
      <p:bldP spid="53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55650" y="2133600"/>
            <a:ext cx="2952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755650" y="1628775"/>
            <a:ext cx="208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+ 4x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= 55 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55650" y="1196975"/>
            <a:ext cx="199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+ 2x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= 40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71775" y="1268413"/>
            <a:ext cx="287338" cy="792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TextBox 7"/>
          <p:cNvSpPr txBox="1">
            <a:spLocks noChangeArrowheads="1"/>
          </p:cNvSpPr>
          <p:nvPr/>
        </p:nvSpPr>
        <p:spPr bwMode="auto">
          <a:xfrm>
            <a:off x="2987675" y="1052513"/>
            <a:ext cx="360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800">
                <a:latin typeface="Calibri" pitchFamily="34" charset="0"/>
              </a:rPr>
              <a:t>-</a:t>
            </a:r>
          </a:p>
        </p:txBody>
      </p:sp>
      <p:sp>
        <p:nvSpPr>
          <p:cNvPr id="64518" name="Rectangle 9"/>
          <p:cNvSpPr>
            <a:spLocks noChangeArrowheads="1"/>
          </p:cNvSpPr>
          <p:nvPr/>
        </p:nvSpPr>
        <p:spPr bwMode="auto">
          <a:xfrm>
            <a:off x="827088" y="2205038"/>
            <a:ext cx="201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0 - 2x</a:t>
            </a:r>
            <a:r>
              <a:rPr lang="hr-HR" b="1" baseline="-2500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= - 15 </a:t>
            </a: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5650" y="2636838"/>
            <a:ext cx="20875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0" name="TextBox 14"/>
          <p:cNvSpPr txBox="1">
            <a:spLocks noChangeArrowheads="1"/>
          </p:cNvSpPr>
          <p:nvPr/>
        </p:nvSpPr>
        <p:spPr bwMode="auto">
          <a:xfrm>
            <a:off x="611188" y="404813"/>
            <a:ext cx="799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Pokušaj samostalno riješiti dvije jednadžbe metodom suprotnih koeficijenata te usporedi rezultat.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7775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Vježbu dimenzioniranja  možeš obaviti s devet različitih tehnologija obrade i montaže.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48244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460851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48958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125538"/>
            <a:ext cx="439261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196975"/>
            <a:ext cx="44640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268413"/>
            <a:ext cx="46085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1716088"/>
            <a:ext cx="4464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1557338"/>
            <a:ext cx="35988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1557338"/>
            <a:ext cx="4527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1628775"/>
            <a:ext cx="2159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6688" y="3860800"/>
            <a:ext cx="1876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4941888"/>
            <a:ext cx="12303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1275" y="4941888"/>
            <a:ext cx="31670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s://www.trgo-agencija.hr/BinaryLibrary/b530c5cd-9422-4d0b-9386-d84d40b99510/Resized_c0819233-050a-414f-a511-f6779588d113/200_20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5288" y="50847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termometal.hr/media/catalog/products/2921/REMS_MSG_63_FM_Set_20%E2%80%8A-%E2%80%8A25%E2%80%8A-%E2%80%8A32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8175" y="479742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56325" y="765175"/>
            <a:ext cx="21605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19925" y="2708275"/>
            <a:ext cx="7921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787900" y="4797425"/>
            <a:ext cx="2808288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165850"/>
            <a:ext cx="990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97200"/>
            <a:ext cx="3857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2627313" y="5157788"/>
            <a:ext cx="0" cy="1295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620713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Odmah se da  zapaziti da su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hr-HR">
                <a:latin typeface="Comic Sans MS" pitchFamily="66" charset="0"/>
              </a:rPr>
              <a:t>i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hr-HR">
                <a:latin typeface="Comic Sans MS" pitchFamily="66" charset="0"/>
              </a:rPr>
              <a:t> spojni elementi po dimenzijama </a:t>
            </a:r>
            <a:r>
              <a:rPr lang="hr-HR" u="sng">
                <a:latin typeface="Comic Sans MS" pitchFamily="66" charset="0"/>
              </a:rPr>
              <a:t>slični! </a:t>
            </a:r>
          </a:p>
          <a:p>
            <a:r>
              <a:rPr lang="hr-HR">
                <a:latin typeface="Comic Sans MS" pitchFamily="66" charset="0"/>
              </a:rPr>
              <a:t>Sličan je i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L </a:t>
            </a:r>
            <a:r>
              <a:rPr lang="hr-HR">
                <a:latin typeface="Comic Sans MS" pitchFamily="66" charset="0"/>
              </a:rPr>
              <a:t>spojni element koji služi za unutarnji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prelaz </a:t>
            </a:r>
            <a:r>
              <a:rPr lang="hr-HR">
                <a:latin typeface="Comic Sans MS" pitchFamily="66" charset="0"/>
              </a:rPr>
              <a:t>na navojni spoj.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3357563"/>
            <a:ext cx="7905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9600">
                <a:solidFill>
                  <a:srgbClr val="FF0000"/>
                </a:solidFill>
                <a:latin typeface="Calibri" pitchFamily="34" charset="0"/>
              </a:rPr>
              <a:t>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87900" y="2420938"/>
            <a:ext cx="4032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Koliko iznosi vrijednost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hr-HR">
                <a:latin typeface="Comic Sans MS" pitchFamily="66" charset="0"/>
              </a:rPr>
              <a:t>možeš saznati: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         </a:t>
            </a:r>
          </a:p>
          <a:p>
            <a:pPr>
              <a:buFontTx/>
              <a:buChar char="-"/>
            </a:pP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 mjerenjem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,  </a:t>
            </a:r>
          </a:p>
          <a:p>
            <a:pPr>
              <a:buFontTx/>
              <a:buChar char="-"/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pronaći podatak na Internetu </a:t>
            </a:r>
          </a:p>
          <a:p>
            <a:pPr>
              <a:buFontTx/>
              <a:buChar char="-"/>
            </a:pP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probnim spajanjem i mjerenjem</a:t>
            </a:r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endParaRPr lang="hr-HR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03800" y="4797425"/>
            <a:ext cx="27368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5400" b="1" baseline="-25000">
                <a:solidFill>
                  <a:srgbClr val="FF0000"/>
                </a:solidFill>
                <a:latin typeface="Comic Sans MS" pitchFamily="66" charset="0"/>
              </a:rPr>
              <a:t>T </a:t>
            </a:r>
            <a:r>
              <a:rPr lang="hr-HR" sz="5400" b="1">
                <a:solidFill>
                  <a:srgbClr val="FF0000"/>
                </a:solidFill>
                <a:latin typeface="Comic Sans MS" pitchFamily="66" charset="0"/>
              </a:rPr>
              <a:t>= x</a:t>
            </a:r>
            <a:r>
              <a:rPr lang="hr-HR" sz="5400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endParaRPr lang="hr-HR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00338" y="5661025"/>
            <a:ext cx="67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600" b="1" baseline="-2500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hr-HR" sz="36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71775" y="5661025"/>
            <a:ext cx="62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hr-HR" sz="3600" b="1" baseline="-25000">
                <a:solidFill>
                  <a:srgbClr val="FF0000"/>
                </a:solidFill>
                <a:latin typeface="Comic Sans MS" pitchFamily="66" charset="0"/>
              </a:rPr>
              <a:t>L</a:t>
            </a:r>
            <a:endParaRPr lang="hr-HR" sz="360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13325"/>
            <a:ext cx="1008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termag.hr/_Upload/LargeImages/ppr-koljeno-zz-90.jpg?rand=2312144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64">
            <a:off x="395288" y="1916113"/>
            <a:ext cx="720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989138"/>
            <a:ext cx="2952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8538" y="2708275"/>
            <a:ext cx="720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9600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557338"/>
            <a:ext cx="302418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11413" y="2781300"/>
            <a:ext cx="720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9600">
                <a:solidFill>
                  <a:srgbClr val="FF0000"/>
                </a:solidFill>
                <a:latin typeface="Calibri" pitchFamily="34" charset="0"/>
              </a:rPr>
              <a:t>L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358132">
            <a:off x="3769519" y="1881982"/>
            <a:ext cx="9731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3492500" y="3573463"/>
            <a:ext cx="0" cy="28797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1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0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  <p:bldP spid="14" grpId="0" uiExpand="1" build="allAtOnce"/>
      <p:bldP spid="16" grpId="0"/>
      <p:bldP spid="17" grpId="0"/>
      <p:bldP spid="17" grpId="1"/>
      <p:bldP spid="20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38893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lika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005263"/>
            <a:ext cx="14398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2411413" y="908050"/>
            <a:ext cx="5040312" cy="2233613"/>
          </a:xfrm>
          <a:prstGeom prst="wedgeRoundRectCallout">
            <a:avLst>
              <a:gd name="adj1" fmla="val 52236"/>
              <a:gd name="adj2" fmla="val 87741"/>
              <a:gd name="adj3" fmla="val 16667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omic Sans MS" pitchFamily="66" charset="0"/>
              </a:rPr>
              <a:t>Dogovor: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1550" y="4868863"/>
            <a:ext cx="302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rgbClr val="0000FF"/>
                </a:solidFill>
                <a:latin typeface="Comic Sans MS" pitchFamily="66" charset="0"/>
              </a:rPr>
              <a:t>Ovo je tvoj prvi sklop i ako ga izradiš točno već u prvom pokušaju ponesi ga kući za uspomenu.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933825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300663"/>
            <a:ext cx="1079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500438"/>
            <a:ext cx="784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500438"/>
            <a:ext cx="804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27313" y="981075"/>
            <a:ext cx="47529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Na putu do točne izrade razvoda više puta ćeš</a:t>
            </a:r>
          </a:p>
          <a:p>
            <a:r>
              <a:rPr lang="hr-HR">
                <a:latin typeface="Calibri" pitchFamily="34" charset="0"/>
              </a:rPr>
              <a:t>pogriješiti, pa bih te zamolio da vježbaš s </a:t>
            </a:r>
          </a:p>
          <a:p>
            <a:r>
              <a:rPr lang="hr-HR">
                <a:latin typeface="Calibri" pitchFamily="34" charset="0"/>
              </a:rPr>
              <a:t>običnim </a:t>
            </a:r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>
                <a:latin typeface="Calibri" pitchFamily="34" charset="0"/>
              </a:rPr>
              <a:t>spojnim elementom jer taj element</a:t>
            </a:r>
          </a:p>
          <a:p>
            <a:r>
              <a:rPr lang="hr-HR">
                <a:latin typeface="Calibri" pitchFamily="34" charset="0"/>
              </a:rPr>
              <a:t>stoji  manje,  a ima isti</a:t>
            </a:r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>
                <a:latin typeface="Calibri" pitchFamily="34" charset="0"/>
              </a:rPr>
              <a:t>kao i</a:t>
            </a:r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L prelaz </a:t>
            </a:r>
            <a:r>
              <a:rPr lang="hr-HR">
                <a:latin typeface="Calibri" pitchFamily="34" charset="0"/>
              </a:rPr>
              <a:t>s</a:t>
            </a:r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PPr</a:t>
            </a:r>
          </a:p>
          <a:p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>
                <a:latin typeface="Calibri" pitchFamily="34" charset="0"/>
              </a:rPr>
              <a:t>tehnike na vijčani spoj od jedne polovine cola</a:t>
            </a:r>
          </a:p>
          <a:p>
            <a:r>
              <a:rPr lang="hr-HR">
                <a:latin typeface="Calibri" pitchFamily="34" charset="0"/>
              </a:rPr>
              <a:t>unutarnji </a:t>
            </a:r>
            <a:r>
              <a:rPr lang="hr-HR" b="1">
                <a:solidFill>
                  <a:srgbClr val="0000FF"/>
                </a:solidFill>
                <a:latin typeface="Calibri" pitchFamily="34" charset="0"/>
              </a:rPr>
              <a:t>(1/2</a:t>
            </a:r>
            <a:r>
              <a:rPr lang="hr-HR">
                <a:latin typeface="Calibri" pitchFamily="34" charset="0"/>
              </a:rPr>
              <a:t>”). Na taj način moći ćeš više</a:t>
            </a:r>
          </a:p>
          <a:p>
            <a:r>
              <a:rPr lang="hr-HR">
                <a:latin typeface="Calibri" pitchFamily="34" charset="0"/>
              </a:rPr>
              <a:t> vježbati.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55650" y="4581525"/>
            <a:ext cx="3384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alpha val="93000"/>
              </a:schemeClr>
            </a:solidFill>
            <a:prstDash val="solid"/>
            <a:round/>
            <a:headEnd type="stealth" w="med" len="lg"/>
            <a:tailEnd type="stealth" w="med" len="lg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4" name="Straight Connector 26"/>
          <p:cNvCxnSpPr>
            <a:cxnSpLocks noChangeShapeType="1"/>
          </p:cNvCxnSpPr>
          <p:nvPr/>
        </p:nvCxnSpPr>
        <p:spPr bwMode="auto">
          <a:xfrm>
            <a:off x="4140200" y="4149725"/>
            <a:ext cx="0" cy="5032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26"/>
          <p:cNvCxnSpPr>
            <a:cxnSpLocks noChangeShapeType="1"/>
          </p:cNvCxnSpPr>
          <p:nvPr/>
        </p:nvCxnSpPr>
        <p:spPr bwMode="auto">
          <a:xfrm>
            <a:off x="755650" y="4076700"/>
            <a:ext cx="0" cy="5762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80"/>
          <p:cNvSpPr txBox="1">
            <a:spLocks noChangeArrowheads="1"/>
          </p:cNvSpPr>
          <p:nvPr/>
        </p:nvSpPr>
        <p:spPr bwMode="auto">
          <a:xfrm>
            <a:off x="2268538" y="4294188"/>
            <a:ext cx="1223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b="1">
                <a:solidFill>
                  <a:srgbClr val="0000CC"/>
                </a:solidFill>
                <a:latin typeface="Comic Sans MS" pitchFamily="66" charset="0"/>
              </a:rPr>
              <a:t>B=280</a:t>
            </a:r>
            <a:endParaRPr lang="hr-HR" sz="1600" b="1"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84438" y="3284538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84438" y="3860800"/>
            <a:ext cx="0" cy="288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84438" y="3644900"/>
            <a:ext cx="0" cy="1444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3933825"/>
            <a:ext cx="61706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5508625" y="4437063"/>
            <a:ext cx="719138" cy="215900"/>
          </a:xfrm>
          <a:prstGeom prst="rightArrow">
            <a:avLst>
              <a:gd name="adj1" fmla="val 50000"/>
              <a:gd name="adj2" fmla="val 106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650" y="333375"/>
            <a:ext cx="74882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FF0000"/>
                </a:solidFill>
                <a:latin typeface="Comic Sans MS" pitchFamily="66" charset="0"/>
              </a:rPr>
              <a:t>Ponovimo bitno o kotiranju:</a:t>
            </a:r>
          </a:p>
          <a:p>
            <a:endParaRPr lang="hr-HR" sz="2000" b="1">
              <a:solidFill>
                <a:srgbClr val="FF0000"/>
              </a:solidFill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endParaRPr lang="hr-HR">
              <a:latin typeface="Comic Sans MS" pitchFamily="66" charset="0"/>
            </a:endParaRPr>
          </a:p>
          <a:p>
            <a:r>
              <a:rPr lang="hr-HR">
                <a:latin typeface="Comic Sans MS" pitchFamily="66" charset="0"/>
              </a:rPr>
              <a:t>Pod kotiranjem se podrazumijeva unošenje brojnih vrednosti veličina</a:t>
            </a:r>
          </a:p>
          <a:p>
            <a:r>
              <a:rPr lang="hr-HR">
                <a:latin typeface="Comic Sans MS" pitchFamily="66" charset="0"/>
              </a:rPr>
              <a:t>predmeta u crtež. Kotiranje crteža izvodi se uz pomoć elemenata</a:t>
            </a:r>
          </a:p>
          <a:p>
            <a:r>
              <a:rPr lang="hr-HR">
                <a:latin typeface="Comic Sans MS" pitchFamily="66" charset="0"/>
              </a:rPr>
              <a:t>kotiranja. </a:t>
            </a:r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Kotni broj se uvijek daje u milimetrima</a:t>
            </a:r>
            <a:r>
              <a:rPr lang="hr-HR">
                <a:latin typeface="Comic Sans MS" pitchFamily="66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513" y="4581525"/>
            <a:ext cx="31686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Pošto prikazano ne možemo </a:t>
            </a:r>
          </a:p>
          <a:p>
            <a:r>
              <a:rPr lang="hr-HR">
                <a:latin typeface="Comic Sans MS" pitchFamily="66" charset="0"/>
              </a:rPr>
              <a:t>izmjeriti morali bi presjeći</a:t>
            </a:r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  <a:p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L </a:t>
            </a:r>
            <a:r>
              <a:rPr lang="hr-HR">
                <a:latin typeface="Comic Sans MS" pitchFamily="66" charset="0"/>
              </a:rPr>
              <a:t>spoj.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08050"/>
            <a:ext cx="5991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713" y="4076700"/>
            <a:ext cx="13319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005263"/>
            <a:ext cx="2511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2449512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708400" y="2060575"/>
            <a:ext cx="2087563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7863" y="3140075"/>
            <a:ext cx="69802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7316721">
            <a:off x="2859088" y="2816225"/>
            <a:ext cx="503237" cy="144463"/>
          </a:xfrm>
          <a:prstGeom prst="rightArrow">
            <a:avLst>
              <a:gd name="adj1" fmla="val 50000"/>
              <a:gd name="adj2" fmla="val 107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268413"/>
            <a:ext cx="7921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0688" y="5732463"/>
            <a:ext cx="6492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060575"/>
            <a:ext cx="4841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5084763"/>
            <a:ext cx="576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060575"/>
            <a:ext cx="2889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156200"/>
            <a:ext cx="431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732463"/>
            <a:ext cx="71294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7316721">
            <a:off x="5811044" y="5337969"/>
            <a:ext cx="504825" cy="144463"/>
          </a:xfrm>
          <a:prstGeom prst="rightArrow">
            <a:avLst>
              <a:gd name="adj1" fmla="val 50000"/>
              <a:gd name="adj2" fmla="val 107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08400" y="1052513"/>
            <a:ext cx="49688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b="1">
                <a:solidFill>
                  <a:srgbClr val="FF0000"/>
                </a:solidFill>
                <a:latin typeface="Calibri" pitchFamily="34" charset="0"/>
              </a:rPr>
              <a:t>x = 27,5 – 15 = 12,5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79838" y="1987550"/>
            <a:ext cx="2305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b="1">
                <a:solidFill>
                  <a:srgbClr val="FF0000"/>
                </a:solidFill>
                <a:latin typeface="Calibri" pitchFamily="34" charset="0"/>
              </a:rPr>
              <a:t>x = 12,5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8313" y="260350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mic Sans MS" pitchFamily="66" charset="0"/>
              </a:rPr>
              <a:t>Za saznati</a:t>
            </a:r>
            <a:r>
              <a:rPr lang="hr-HR" b="1">
                <a:solidFill>
                  <a:srgbClr val="FF3300"/>
                </a:solidFill>
                <a:latin typeface="Comic Sans MS" pitchFamily="66" charset="0"/>
              </a:rPr>
              <a:t> x </a:t>
            </a:r>
            <a:r>
              <a:rPr lang="hr-HR">
                <a:latin typeface="Comic Sans MS" pitchFamily="66" charset="0"/>
              </a:rPr>
              <a:t>dovoljno je točno izmjeriti spojni elemen. Kad ga točno izmjeriš </a:t>
            </a:r>
            <a:r>
              <a:rPr lang="hr-HR" u="sng">
                <a:latin typeface="Comic Sans MS" pitchFamily="66" charset="0"/>
              </a:rPr>
              <a:t>bez presijecanja</a:t>
            </a:r>
            <a:r>
              <a:rPr lang="hr-HR">
                <a:latin typeface="Comic Sans MS" pitchFamily="66" charset="0"/>
              </a:rPr>
              <a:t> možeš pristupiti izradi svoje prve vježbe.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56325" y="2060575"/>
            <a:ext cx="1800225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56325" y="1987550"/>
            <a:ext cx="1871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b="1">
                <a:solidFill>
                  <a:srgbClr val="FF0000"/>
                </a:solidFill>
                <a:latin typeface="Calibri" pitchFamily="34" charset="0"/>
              </a:rPr>
              <a:t>2x = 25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84888" y="4652963"/>
            <a:ext cx="744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r-HR" sz="2000" b="1">
                <a:solidFill>
                  <a:srgbClr val="FF0000"/>
                </a:solidFill>
                <a:latin typeface="Calibri" pitchFamily="34" charset="0"/>
              </a:rPr>
              <a:t>27,5</a:t>
            </a:r>
            <a:r>
              <a:rPr lang="hr-HR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hr-HR"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60700" y="2276475"/>
            <a:ext cx="44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  <a:latin typeface="Calibri" pitchFamily="34" charset="0"/>
              </a:rPr>
              <a:t>15</a:t>
            </a:r>
            <a:endParaRPr lang="hr-HR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14" grpId="0" animBg="1"/>
      <p:bldP spid="15" grpId="0"/>
      <p:bldP spid="16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-892175"/>
            <a:ext cx="2592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101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5013325"/>
            <a:ext cx="66976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116013" y="4868863"/>
            <a:ext cx="604837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164388" y="4797425"/>
            <a:ext cx="0" cy="14446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116013" y="4797425"/>
            <a:ext cx="0" cy="14446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692275" y="3573463"/>
            <a:ext cx="489585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588125" y="3500438"/>
            <a:ext cx="0" cy="1444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692275" y="3500438"/>
            <a:ext cx="0" cy="1444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9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58888" y="6092825"/>
            <a:ext cx="5075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</a:rPr>
              <a:t>Lb = B/2 – 2x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140 - 25</a:t>
            </a:r>
            <a:r>
              <a:rPr lang="hr-HR" sz="2000" b="1">
                <a:solidFill>
                  <a:srgbClr val="0000FF"/>
                </a:solidFill>
              </a:rPr>
              <a:t> = </a:t>
            </a:r>
            <a:r>
              <a:rPr lang="hr-HR" sz="2000" b="1" u="sng">
                <a:solidFill>
                  <a:srgbClr val="0000FF"/>
                </a:solidFill>
              </a:rPr>
              <a:t>115 mm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3113" y="4437063"/>
            <a:ext cx="154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</a:rPr>
              <a:t>B/2 = 140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5013" y="3213100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</a:rPr>
              <a:t>Lb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35375" y="32131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FF"/>
                </a:solidFill>
              </a:rPr>
              <a:t> = 115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00338" y="576263"/>
            <a:ext cx="295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solidFill>
                  <a:srgbClr val="0000FF"/>
                </a:solidFill>
              </a:rPr>
              <a:t>x = 12,5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800225"/>
            <a:ext cx="50403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4|1.5|0.8|0.8|1.2|0.7|0.9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  <a:scene3d>
          <a:camera prst="orthographicFront"/>
          <a:lightRig rig="threePt" dir="t"/>
        </a:scene3d>
        <a:sp3d prstMaterial="matte">
          <a:bevelB w="12700"/>
        </a:sp3d>
      </a:spPr>
      <a:bodyPr wrap="none" anchor="ctr"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14843</TotalTime>
  <Words>2120</Words>
  <Application>Microsoft Office PowerPoint</Application>
  <PresentationFormat>On-screen Show (4:3)</PresentationFormat>
  <Paragraphs>487</Paragraphs>
  <Slides>48</Slides>
  <Notes>3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Predložak dizajna</vt:lpstr>
      </vt:variant>
      <vt:variant>
        <vt:i4>1</vt:i4>
      </vt:variant>
      <vt:variant>
        <vt:lpstr>Naslovi slajdova</vt:lpstr>
      </vt:variant>
      <vt:variant>
        <vt:i4>48</vt:i4>
      </vt:variant>
      <vt:variant>
        <vt:lpstr>Prilagođene projekcije</vt:lpstr>
      </vt:variant>
      <vt:variant>
        <vt:i4>1</vt:i4>
      </vt:variant>
    </vt:vector>
  </HeadingPairs>
  <TitlesOfParts>
    <vt:vector size="55" baseType="lpstr">
      <vt:lpstr>Arial</vt:lpstr>
      <vt:lpstr>Calibri</vt:lpstr>
      <vt:lpstr>Comic Sans MS</vt:lpstr>
      <vt:lpstr>Times New Roman</vt:lpstr>
      <vt:lpstr>Arial Unicode MS</vt:lpstr>
      <vt:lpstr>Office Theme</vt:lpstr>
      <vt:lpstr>Spajanje instalacija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Custom Show 1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</dc:creator>
  <cp:lastModifiedBy>zoran</cp:lastModifiedBy>
  <cp:revision>1937</cp:revision>
  <dcterms:created xsi:type="dcterms:W3CDTF">2014-03-02T08:54:39Z</dcterms:created>
  <dcterms:modified xsi:type="dcterms:W3CDTF">2014-10-30T23:46:11Z</dcterms:modified>
</cp:coreProperties>
</file>